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57" r:id="rId3"/>
    <p:sldId id="265" r:id="rId4"/>
    <p:sldId id="329" r:id="rId5"/>
    <p:sldId id="328" r:id="rId6"/>
    <p:sldId id="330" r:id="rId7"/>
    <p:sldId id="331" r:id="rId8"/>
    <p:sldId id="332" r:id="rId9"/>
    <p:sldId id="333" r:id="rId10"/>
    <p:sldId id="335" r:id="rId11"/>
    <p:sldId id="336" r:id="rId12"/>
    <p:sldId id="334" r:id="rId13"/>
    <p:sldId id="337" r:id="rId14"/>
    <p:sldId id="338" r:id="rId15"/>
    <p:sldId id="339" r:id="rId16"/>
    <p:sldId id="340" r:id="rId17"/>
    <p:sldId id="341" r:id="rId18"/>
    <p:sldId id="342" r:id="rId19"/>
    <p:sldId id="343" r:id="rId20"/>
    <p:sldId id="344" r:id="rId21"/>
    <p:sldId id="345" r:id="rId22"/>
    <p:sldId id="346" r:id="rId23"/>
    <p:sldId id="347" r:id="rId24"/>
    <p:sldId id="350" r:id="rId25"/>
    <p:sldId id="351" r:id="rId26"/>
    <p:sldId id="352" r:id="rId27"/>
    <p:sldId id="353" r:id="rId28"/>
    <p:sldId id="354" r:id="rId29"/>
    <p:sldId id="355" r:id="rId30"/>
    <p:sldId id="356" r:id="rId31"/>
    <p:sldId id="357" r:id="rId32"/>
    <p:sldId id="358" r:id="rId33"/>
    <p:sldId id="359" r:id="rId34"/>
    <p:sldId id="360" r:id="rId35"/>
    <p:sldId id="361" r:id="rId36"/>
    <p:sldId id="362" r:id="rId37"/>
    <p:sldId id="363" r:id="rId38"/>
    <p:sldId id="364" r:id="rId39"/>
    <p:sldId id="365" r:id="rId40"/>
    <p:sldId id="366" r:id="rId41"/>
    <p:sldId id="367" r:id="rId42"/>
    <p:sldId id="368" r:id="rId43"/>
    <p:sldId id="369" r:id="rId44"/>
    <p:sldId id="370" r:id="rId45"/>
    <p:sldId id="371" r:id="rId46"/>
    <p:sldId id="372" r:id="rId47"/>
    <p:sldId id="373" r:id="rId48"/>
    <p:sldId id="374" r:id="rId49"/>
    <p:sldId id="375" r:id="rId50"/>
    <p:sldId id="376" r:id="rId51"/>
    <p:sldId id="377" r:id="rId52"/>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00D0"/>
    <a:srgbClr val="009B6F"/>
    <a:srgbClr val="000000"/>
    <a:srgbClr val="FEE238"/>
    <a:srgbClr val="003E72"/>
    <a:srgbClr val="6AADE4"/>
    <a:srgbClr val="0030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196" autoAdjust="0"/>
  </p:normalViewPr>
  <p:slideViewPr>
    <p:cSldViewPr>
      <p:cViewPr varScale="1">
        <p:scale>
          <a:sx n="82" d="100"/>
          <a:sy n="82" d="100"/>
        </p:scale>
        <p:origin x="941" y="72"/>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54829FD-AA8D-402C-B969-9BDD42140469}"/>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GB" altLang="en-US" dirty="0"/>
          </a:p>
        </p:txBody>
      </p:sp>
      <p:sp>
        <p:nvSpPr>
          <p:cNvPr id="9219" name="Rectangle 3">
            <a:extLst>
              <a:ext uri="{FF2B5EF4-FFF2-40B4-BE49-F238E27FC236}">
                <a16:creationId xmlns:a16="http://schemas.microsoft.com/office/drawing/2014/main" id="{5705EE3B-642B-4B31-81F1-D1E1046BF93E}"/>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GB" altLang="en-US" dirty="0"/>
          </a:p>
        </p:txBody>
      </p:sp>
      <p:sp>
        <p:nvSpPr>
          <p:cNvPr id="9220" name="Rectangle 4">
            <a:extLst>
              <a:ext uri="{FF2B5EF4-FFF2-40B4-BE49-F238E27FC236}">
                <a16:creationId xmlns:a16="http://schemas.microsoft.com/office/drawing/2014/main" id="{B6EE33C4-7597-4898-BE8A-32CA814848BB}"/>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GB" altLang="en-US" dirty="0"/>
          </a:p>
        </p:txBody>
      </p:sp>
      <p:sp>
        <p:nvSpPr>
          <p:cNvPr id="9221" name="Rectangle 5">
            <a:extLst>
              <a:ext uri="{FF2B5EF4-FFF2-40B4-BE49-F238E27FC236}">
                <a16:creationId xmlns:a16="http://schemas.microsoft.com/office/drawing/2014/main" id="{A05EDBA9-BACD-43D6-BF5D-181E303C3DF6}"/>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B67D7FD-786C-4CB7-8AF4-D718F2B264DC}"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6CA4456-F361-4B44-A308-3E6D964ED5E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GB" altLang="en-US" dirty="0"/>
          </a:p>
        </p:txBody>
      </p:sp>
      <p:sp>
        <p:nvSpPr>
          <p:cNvPr id="8195" name="Rectangle 3">
            <a:extLst>
              <a:ext uri="{FF2B5EF4-FFF2-40B4-BE49-F238E27FC236}">
                <a16:creationId xmlns:a16="http://schemas.microsoft.com/office/drawing/2014/main" id="{08C818F8-B2DF-401F-97D5-3C4C43187B6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GB" altLang="en-US" dirty="0"/>
          </a:p>
        </p:txBody>
      </p:sp>
      <p:sp>
        <p:nvSpPr>
          <p:cNvPr id="5124" name="Rectangle 4">
            <a:extLst>
              <a:ext uri="{FF2B5EF4-FFF2-40B4-BE49-F238E27FC236}">
                <a16:creationId xmlns:a16="http://schemas.microsoft.com/office/drawing/2014/main" id="{B359CEE7-979E-4ECA-B60E-F8371A4D883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a:extLst>
              <a:ext uri="{FF2B5EF4-FFF2-40B4-BE49-F238E27FC236}">
                <a16:creationId xmlns:a16="http://schemas.microsoft.com/office/drawing/2014/main" id="{C80015F8-FF0A-4A7F-ABD6-7BD6E40F6ACE}"/>
              </a:ext>
            </a:extLst>
          </p:cNvPr>
          <p:cNvSpPr>
            <a:spLocks noGrp="1" noChangeArrowheads="1"/>
          </p:cNvSpPr>
          <p:nvPr>
            <p:ph type="body" sz="quarter" idx="3"/>
          </p:nvPr>
        </p:nvSpPr>
        <p:spPr bwMode="auto">
          <a:xfrm>
            <a:off x="1143000" y="4343400"/>
            <a:ext cx="45561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8198" name="Rectangle 6">
            <a:extLst>
              <a:ext uri="{FF2B5EF4-FFF2-40B4-BE49-F238E27FC236}">
                <a16:creationId xmlns:a16="http://schemas.microsoft.com/office/drawing/2014/main" id="{FC8A3E9C-3A05-4F0F-A897-F596674ECFB3}"/>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GB" altLang="en-US" dirty="0"/>
          </a:p>
        </p:txBody>
      </p:sp>
      <p:sp>
        <p:nvSpPr>
          <p:cNvPr id="8199" name="Rectangle 7">
            <a:extLst>
              <a:ext uri="{FF2B5EF4-FFF2-40B4-BE49-F238E27FC236}">
                <a16:creationId xmlns:a16="http://schemas.microsoft.com/office/drawing/2014/main" id="{419914C5-D7AD-4B98-AE8F-0F6C07EE7AED}"/>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A5AD2E-89E1-4370-8739-344D4E353C41}"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7D363F4-AFB4-4666-B181-6ABB76387421}"/>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5734EB-D06B-4794-9C0B-3CA60BFA27EA}" type="slidenum">
              <a:rPr lang="en-GB" altLang="en-US"/>
              <a:pPr eaLnBrk="1" hangingPunct="1"/>
              <a:t>1</a:t>
            </a:fld>
            <a:endParaRPr lang="en-GB" altLang="en-US" dirty="0"/>
          </a:p>
        </p:txBody>
      </p:sp>
      <p:sp>
        <p:nvSpPr>
          <p:cNvPr id="6147" name="Rectangle 2">
            <a:extLst>
              <a:ext uri="{FF2B5EF4-FFF2-40B4-BE49-F238E27FC236}">
                <a16:creationId xmlns:a16="http://schemas.microsoft.com/office/drawing/2014/main" id="{ABC7FC18-B57B-495C-A9F0-E0D19CB7E12A}"/>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E5DCEC76-4B29-4493-B2CF-E1CC273C2E90}"/>
              </a:ext>
            </a:extLst>
          </p:cNvPr>
          <p:cNvSpPr>
            <a:spLocks noGrp="1" noChangeArrowheads="1"/>
          </p:cNvSpPr>
          <p:nvPr>
            <p:ph type="body" idx="1"/>
          </p:nvPr>
        </p:nvSpPr>
        <p:spPr>
          <a:noFill/>
        </p:spPr>
        <p:txBody>
          <a:bodyPr/>
          <a:lstStyle/>
          <a:p>
            <a:pPr eaLnBrk="1" hangingPunct="1"/>
            <a:endParaRPr lang="en-US"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5625AB8A-B804-4C05-BD28-FB95C54EF652}"/>
              </a:ext>
            </a:extLst>
          </p:cNvPr>
          <p:cNvSpPr>
            <a:spLocks noChangeArrowheads="1"/>
          </p:cNvSpPr>
          <p:nvPr/>
        </p:nvSpPr>
        <p:spPr bwMode="auto">
          <a:xfrm>
            <a:off x="0" y="5365750"/>
            <a:ext cx="9140825" cy="665163"/>
          </a:xfrm>
          <a:prstGeom prst="rect">
            <a:avLst/>
          </a:prstGeom>
          <a:solidFill>
            <a:srgbClr val="003E72"/>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5" name="Rectangle 14">
            <a:extLst>
              <a:ext uri="{FF2B5EF4-FFF2-40B4-BE49-F238E27FC236}">
                <a16:creationId xmlns:a16="http://schemas.microsoft.com/office/drawing/2014/main" id="{F7517D6D-681A-4295-9A0D-8CED85D1C217}"/>
              </a:ext>
            </a:extLst>
          </p:cNvPr>
          <p:cNvSpPr>
            <a:spLocks noChangeArrowheads="1"/>
          </p:cNvSpPr>
          <p:nvPr/>
        </p:nvSpPr>
        <p:spPr bwMode="auto">
          <a:xfrm>
            <a:off x="0" y="6030913"/>
            <a:ext cx="9140825" cy="173037"/>
          </a:xfrm>
          <a:prstGeom prst="rect">
            <a:avLst/>
          </a:prstGeom>
          <a:solidFill>
            <a:srgbClr val="6AADE4"/>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5122" name="Rectangle 2"/>
          <p:cNvSpPr>
            <a:spLocks noGrp="1" noChangeArrowheads="1"/>
          </p:cNvSpPr>
          <p:nvPr>
            <p:ph type="ctrTitle"/>
          </p:nvPr>
        </p:nvSpPr>
        <p:spPr>
          <a:xfrm>
            <a:off x="384175" y="2016125"/>
            <a:ext cx="8374063" cy="576263"/>
          </a:xfrm>
        </p:spPr>
        <p:txBody>
          <a:bodyPr/>
          <a:lstStyle>
            <a:lvl1pPr>
              <a:defRPr sz="3600"/>
            </a:lvl1pPr>
          </a:lstStyle>
          <a:p>
            <a:pPr lvl="0"/>
            <a:r>
              <a:rPr lang="en-GB" altLang="en-US" noProof="0"/>
              <a:t>Click to edit Master title style</a:t>
            </a:r>
          </a:p>
        </p:txBody>
      </p:sp>
      <p:sp>
        <p:nvSpPr>
          <p:cNvPr id="5123" name="Rectangle 3"/>
          <p:cNvSpPr>
            <a:spLocks noGrp="1" noChangeArrowheads="1"/>
          </p:cNvSpPr>
          <p:nvPr>
            <p:ph type="subTitle" idx="1"/>
          </p:nvPr>
        </p:nvSpPr>
        <p:spPr>
          <a:xfrm>
            <a:off x="384175" y="2774950"/>
            <a:ext cx="8374063" cy="539750"/>
          </a:xfrm>
        </p:spPr>
        <p:txBody>
          <a:bodyPr/>
          <a:lstStyle>
            <a:lvl1pPr marL="0" indent="0">
              <a:buFontTx/>
              <a:buNone/>
              <a:defRPr sz="1800" b="1">
                <a:solidFill>
                  <a:schemeClr val="tx2"/>
                </a:solidFill>
              </a:defRPr>
            </a:lvl1pPr>
          </a:lstStyle>
          <a:p>
            <a:pPr lvl="0"/>
            <a:r>
              <a:rPr lang="en-GB" altLang="en-US" noProof="0"/>
              <a:t>Click to edit Master subtitle style</a:t>
            </a:r>
          </a:p>
        </p:txBody>
      </p:sp>
      <p:sp>
        <p:nvSpPr>
          <p:cNvPr id="6" name="Rectangle 10">
            <a:extLst>
              <a:ext uri="{FF2B5EF4-FFF2-40B4-BE49-F238E27FC236}">
                <a16:creationId xmlns:a16="http://schemas.microsoft.com/office/drawing/2014/main" id="{4E20DC7D-5229-49FD-AE0A-6709536DD943}"/>
              </a:ext>
            </a:extLst>
          </p:cNvPr>
          <p:cNvSpPr>
            <a:spLocks noGrp="1" noChangeArrowheads="1"/>
          </p:cNvSpPr>
          <p:nvPr>
            <p:ph type="sldNum" sz="quarter" idx="10"/>
          </p:nvPr>
        </p:nvSpPr>
        <p:spPr>
          <a:xfrm>
            <a:off x="7862888" y="6448425"/>
            <a:ext cx="900112" cy="179388"/>
          </a:xfrm>
        </p:spPr>
        <p:txBody>
          <a:bodyPr/>
          <a:lstStyle>
            <a:lvl1pPr>
              <a:defRPr>
                <a:solidFill>
                  <a:schemeClr val="tx1"/>
                </a:solidFill>
              </a:defRPr>
            </a:lvl1pPr>
          </a:lstStyle>
          <a:p>
            <a:fld id="{B97AC216-041A-44A4-B5AB-80C1521BAB14}" type="slidenum">
              <a:rPr lang="en-GB" altLang="en-US"/>
              <a:pPr/>
              <a:t>‹#›</a:t>
            </a:fld>
            <a:endParaRPr lang="en-GB" altLang="en-US" dirty="0"/>
          </a:p>
        </p:txBody>
      </p:sp>
    </p:spTree>
    <p:extLst>
      <p:ext uri="{BB962C8B-B14F-4D97-AF65-F5344CB8AC3E}">
        <p14:creationId xmlns:p14="http://schemas.microsoft.com/office/powerpoint/2010/main" val="408421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C73F3B9-EB4B-48B0-A499-3A6BEF8D4633}"/>
              </a:ext>
            </a:extLst>
          </p:cNvPr>
          <p:cNvSpPr>
            <a:spLocks noGrp="1" noChangeArrowheads="1"/>
          </p:cNvSpPr>
          <p:nvPr>
            <p:ph type="sldNum" sz="quarter" idx="10"/>
          </p:nvPr>
        </p:nvSpPr>
        <p:spPr>
          <a:ln/>
        </p:spPr>
        <p:txBody>
          <a:bodyPr/>
          <a:lstStyle>
            <a:lvl1pPr>
              <a:defRPr/>
            </a:lvl1pPr>
          </a:lstStyle>
          <a:p>
            <a:fld id="{0E00A4F9-908B-416C-9D26-7A92CE4F39D6}" type="slidenum">
              <a:rPr lang="en-GB" altLang="en-US"/>
              <a:pPr/>
              <a:t>‹#›</a:t>
            </a:fld>
            <a:endParaRPr lang="en-GB" altLang="en-US" dirty="0"/>
          </a:p>
        </p:txBody>
      </p:sp>
    </p:spTree>
    <p:extLst>
      <p:ext uri="{BB962C8B-B14F-4D97-AF65-F5344CB8AC3E}">
        <p14:creationId xmlns:p14="http://schemas.microsoft.com/office/powerpoint/2010/main" val="420922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5913" y="398463"/>
            <a:ext cx="2093912" cy="53768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84175" y="398463"/>
            <a:ext cx="6129338" cy="53768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0DF798D2-1C06-4475-BA0D-CA6FB90A27AA}"/>
              </a:ext>
            </a:extLst>
          </p:cNvPr>
          <p:cNvSpPr>
            <a:spLocks noGrp="1" noChangeArrowheads="1"/>
          </p:cNvSpPr>
          <p:nvPr>
            <p:ph type="sldNum" sz="quarter" idx="10"/>
          </p:nvPr>
        </p:nvSpPr>
        <p:spPr>
          <a:ln/>
        </p:spPr>
        <p:txBody>
          <a:bodyPr/>
          <a:lstStyle>
            <a:lvl1pPr>
              <a:defRPr/>
            </a:lvl1pPr>
          </a:lstStyle>
          <a:p>
            <a:fld id="{80954144-9285-4E94-97F5-BA7785277F49}" type="slidenum">
              <a:rPr lang="en-GB" altLang="en-US"/>
              <a:pPr/>
              <a:t>‹#›</a:t>
            </a:fld>
            <a:endParaRPr lang="en-GB" altLang="en-US" dirty="0"/>
          </a:p>
        </p:txBody>
      </p:sp>
    </p:spTree>
    <p:extLst>
      <p:ext uri="{BB962C8B-B14F-4D97-AF65-F5344CB8AC3E}">
        <p14:creationId xmlns:p14="http://schemas.microsoft.com/office/powerpoint/2010/main" val="378503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D9EA17AB-B8D2-4FBB-8F3A-3C36E1D9E0AE}"/>
              </a:ext>
            </a:extLst>
          </p:cNvPr>
          <p:cNvSpPr>
            <a:spLocks noGrp="1" noChangeArrowheads="1"/>
          </p:cNvSpPr>
          <p:nvPr>
            <p:ph type="sldNum" sz="quarter" idx="10"/>
          </p:nvPr>
        </p:nvSpPr>
        <p:spPr>
          <a:ln/>
        </p:spPr>
        <p:txBody>
          <a:bodyPr/>
          <a:lstStyle>
            <a:lvl1pPr>
              <a:defRPr/>
            </a:lvl1pPr>
          </a:lstStyle>
          <a:p>
            <a:fld id="{2A4D10C6-676A-42AD-AF0A-D202E481C773}" type="slidenum">
              <a:rPr lang="en-GB" altLang="en-US"/>
              <a:pPr/>
              <a:t>‹#›</a:t>
            </a:fld>
            <a:endParaRPr lang="en-GB" altLang="en-US" dirty="0"/>
          </a:p>
        </p:txBody>
      </p:sp>
    </p:spTree>
    <p:extLst>
      <p:ext uri="{BB962C8B-B14F-4D97-AF65-F5344CB8AC3E}">
        <p14:creationId xmlns:p14="http://schemas.microsoft.com/office/powerpoint/2010/main" val="234868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0FEBCDE6-F095-448E-A91C-5229FB1878E8}"/>
              </a:ext>
            </a:extLst>
          </p:cNvPr>
          <p:cNvSpPr>
            <a:spLocks noGrp="1" noChangeArrowheads="1"/>
          </p:cNvSpPr>
          <p:nvPr>
            <p:ph type="sldNum" sz="quarter" idx="10"/>
          </p:nvPr>
        </p:nvSpPr>
        <p:spPr>
          <a:ln/>
        </p:spPr>
        <p:txBody>
          <a:bodyPr/>
          <a:lstStyle>
            <a:lvl1pPr>
              <a:defRPr/>
            </a:lvl1pPr>
          </a:lstStyle>
          <a:p>
            <a:fld id="{BE9A6FEA-E865-43B0-9CBB-C1502FF683E7}" type="slidenum">
              <a:rPr lang="en-GB" altLang="en-US"/>
              <a:pPr/>
              <a:t>‹#›</a:t>
            </a:fld>
            <a:endParaRPr lang="en-GB" altLang="en-US" dirty="0"/>
          </a:p>
        </p:txBody>
      </p:sp>
    </p:spTree>
    <p:extLst>
      <p:ext uri="{BB962C8B-B14F-4D97-AF65-F5344CB8AC3E}">
        <p14:creationId xmlns:p14="http://schemas.microsoft.com/office/powerpoint/2010/main" val="1224981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84175" y="1708150"/>
            <a:ext cx="4110038"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708150"/>
            <a:ext cx="4111625"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C78F397C-52FB-4AEF-A4BD-A1B4D8834BD2}"/>
              </a:ext>
            </a:extLst>
          </p:cNvPr>
          <p:cNvSpPr>
            <a:spLocks noGrp="1" noChangeArrowheads="1"/>
          </p:cNvSpPr>
          <p:nvPr>
            <p:ph type="sldNum" sz="quarter" idx="10"/>
          </p:nvPr>
        </p:nvSpPr>
        <p:spPr>
          <a:ln/>
        </p:spPr>
        <p:txBody>
          <a:bodyPr/>
          <a:lstStyle>
            <a:lvl1pPr>
              <a:defRPr/>
            </a:lvl1pPr>
          </a:lstStyle>
          <a:p>
            <a:fld id="{DF55023D-4CAB-4A05-9EE6-2A94DFF1D144}" type="slidenum">
              <a:rPr lang="en-GB" altLang="en-US"/>
              <a:pPr/>
              <a:t>‹#›</a:t>
            </a:fld>
            <a:endParaRPr lang="en-GB" altLang="en-US" dirty="0"/>
          </a:p>
        </p:txBody>
      </p:sp>
    </p:spTree>
    <p:extLst>
      <p:ext uri="{BB962C8B-B14F-4D97-AF65-F5344CB8AC3E}">
        <p14:creationId xmlns:p14="http://schemas.microsoft.com/office/powerpoint/2010/main" val="3605388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a:extLst>
              <a:ext uri="{FF2B5EF4-FFF2-40B4-BE49-F238E27FC236}">
                <a16:creationId xmlns:a16="http://schemas.microsoft.com/office/drawing/2014/main" id="{7979B699-388C-4529-9C82-930F4C829832}"/>
              </a:ext>
            </a:extLst>
          </p:cNvPr>
          <p:cNvSpPr>
            <a:spLocks noGrp="1" noChangeArrowheads="1"/>
          </p:cNvSpPr>
          <p:nvPr>
            <p:ph type="sldNum" sz="quarter" idx="10"/>
          </p:nvPr>
        </p:nvSpPr>
        <p:spPr>
          <a:ln/>
        </p:spPr>
        <p:txBody>
          <a:bodyPr/>
          <a:lstStyle>
            <a:lvl1pPr>
              <a:defRPr/>
            </a:lvl1pPr>
          </a:lstStyle>
          <a:p>
            <a:fld id="{06ADC1E3-72DD-4285-A87B-2DFA9C60E3AA}" type="slidenum">
              <a:rPr lang="en-GB" altLang="en-US"/>
              <a:pPr/>
              <a:t>‹#›</a:t>
            </a:fld>
            <a:endParaRPr lang="en-GB" altLang="en-US" dirty="0"/>
          </a:p>
        </p:txBody>
      </p:sp>
    </p:spTree>
    <p:extLst>
      <p:ext uri="{BB962C8B-B14F-4D97-AF65-F5344CB8AC3E}">
        <p14:creationId xmlns:p14="http://schemas.microsoft.com/office/powerpoint/2010/main" val="1194947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6">
            <a:extLst>
              <a:ext uri="{FF2B5EF4-FFF2-40B4-BE49-F238E27FC236}">
                <a16:creationId xmlns:a16="http://schemas.microsoft.com/office/drawing/2014/main" id="{82D588D0-AD0E-4314-A631-95E18A584F58}"/>
              </a:ext>
            </a:extLst>
          </p:cNvPr>
          <p:cNvSpPr>
            <a:spLocks noGrp="1" noChangeArrowheads="1"/>
          </p:cNvSpPr>
          <p:nvPr>
            <p:ph type="sldNum" sz="quarter" idx="10"/>
          </p:nvPr>
        </p:nvSpPr>
        <p:spPr>
          <a:ln/>
        </p:spPr>
        <p:txBody>
          <a:bodyPr/>
          <a:lstStyle>
            <a:lvl1pPr>
              <a:defRPr/>
            </a:lvl1pPr>
          </a:lstStyle>
          <a:p>
            <a:fld id="{3F22CD49-8928-488B-B09F-6730EA983BEA}" type="slidenum">
              <a:rPr lang="en-GB" altLang="en-US"/>
              <a:pPr/>
              <a:t>‹#›</a:t>
            </a:fld>
            <a:endParaRPr lang="en-GB" altLang="en-US" dirty="0"/>
          </a:p>
        </p:txBody>
      </p:sp>
    </p:spTree>
    <p:extLst>
      <p:ext uri="{BB962C8B-B14F-4D97-AF65-F5344CB8AC3E}">
        <p14:creationId xmlns:p14="http://schemas.microsoft.com/office/powerpoint/2010/main" val="103304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435B7FC8-0946-454B-B375-D7BE6401A6E8}"/>
              </a:ext>
            </a:extLst>
          </p:cNvPr>
          <p:cNvSpPr>
            <a:spLocks noGrp="1" noChangeArrowheads="1"/>
          </p:cNvSpPr>
          <p:nvPr>
            <p:ph type="sldNum" sz="quarter" idx="10"/>
          </p:nvPr>
        </p:nvSpPr>
        <p:spPr>
          <a:ln/>
        </p:spPr>
        <p:txBody>
          <a:bodyPr/>
          <a:lstStyle>
            <a:lvl1pPr>
              <a:defRPr/>
            </a:lvl1pPr>
          </a:lstStyle>
          <a:p>
            <a:fld id="{0C66430D-5D7F-4DC0-A9CE-56B173CE581F}" type="slidenum">
              <a:rPr lang="en-GB" altLang="en-US"/>
              <a:pPr/>
              <a:t>‹#›</a:t>
            </a:fld>
            <a:endParaRPr lang="en-GB" altLang="en-US" dirty="0"/>
          </a:p>
        </p:txBody>
      </p:sp>
    </p:spTree>
    <p:extLst>
      <p:ext uri="{BB962C8B-B14F-4D97-AF65-F5344CB8AC3E}">
        <p14:creationId xmlns:p14="http://schemas.microsoft.com/office/powerpoint/2010/main" val="2430761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AF1A47D0-EF0C-45FF-A0CB-86F80988FD1C}"/>
              </a:ext>
            </a:extLst>
          </p:cNvPr>
          <p:cNvSpPr>
            <a:spLocks noGrp="1" noChangeArrowheads="1"/>
          </p:cNvSpPr>
          <p:nvPr>
            <p:ph type="sldNum" sz="quarter" idx="10"/>
          </p:nvPr>
        </p:nvSpPr>
        <p:spPr>
          <a:ln/>
        </p:spPr>
        <p:txBody>
          <a:bodyPr/>
          <a:lstStyle>
            <a:lvl1pPr>
              <a:defRPr/>
            </a:lvl1pPr>
          </a:lstStyle>
          <a:p>
            <a:fld id="{FD3112A3-5F43-48B3-9919-6C69ADA7D71A}" type="slidenum">
              <a:rPr lang="en-GB" altLang="en-US"/>
              <a:pPr/>
              <a:t>‹#›</a:t>
            </a:fld>
            <a:endParaRPr lang="en-GB" altLang="en-US" dirty="0"/>
          </a:p>
        </p:txBody>
      </p:sp>
    </p:spTree>
    <p:extLst>
      <p:ext uri="{BB962C8B-B14F-4D97-AF65-F5344CB8AC3E}">
        <p14:creationId xmlns:p14="http://schemas.microsoft.com/office/powerpoint/2010/main" val="119482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239648E4-5F4D-41DA-86F5-AE988A7C1293}"/>
              </a:ext>
            </a:extLst>
          </p:cNvPr>
          <p:cNvSpPr>
            <a:spLocks noGrp="1" noChangeArrowheads="1"/>
          </p:cNvSpPr>
          <p:nvPr>
            <p:ph type="sldNum" sz="quarter" idx="10"/>
          </p:nvPr>
        </p:nvSpPr>
        <p:spPr>
          <a:ln/>
        </p:spPr>
        <p:txBody>
          <a:bodyPr/>
          <a:lstStyle>
            <a:lvl1pPr>
              <a:defRPr/>
            </a:lvl1pPr>
          </a:lstStyle>
          <a:p>
            <a:fld id="{0879EC82-3A38-42F8-B20F-C4BA196B4427}" type="slidenum">
              <a:rPr lang="en-GB" altLang="en-US"/>
              <a:pPr/>
              <a:t>‹#›</a:t>
            </a:fld>
            <a:endParaRPr lang="en-GB" altLang="en-US" dirty="0"/>
          </a:p>
        </p:txBody>
      </p:sp>
    </p:spTree>
    <p:extLst>
      <p:ext uri="{BB962C8B-B14F-4D97-AF65-F5344CB8AC3E}">
        <p14:creationId xmlns:p14="http://schemas.microsoft.com/office/powerpoint/2010/main" val="414436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89B15AB-FD17-404F-A74B-EB6D08463C50}"/>
              </a:ext>
            </a:extLst>
          </p:cNvPr>
          <p:cNvSpPr>
            <a:spLocks noGrp="1" noChangeArrowheads="1"/>
          </p:cNvSpPr>
          <p:nvPr>
            <p:ph type="title"/>
          </p:nvPr>
        </p:nvSpPr>
        <p:spPr bwMode="auto">
          <a:xfrm>
            <a:off x="384175" y="398463"/>
            <a:ext cx="8375650"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45F34970-0ED4-41B5-B528-16141A7588CE}"/>
              </a:ext>
            </a:extLst>
          </p:cNvPr>
          <p:cNvSpPr>
            <a:spLocks noGrp="1" noChangeArrowheads="1"/>
          </p:cNvSpPr>
          <p:nvPr>
            <p:ph type="body" idx="1"/>
          </p:nvPr>
        </p:nvSpPr>
        <p:spPr bwMode="auto">
          <a:xfrm>
            <a:off x="384175" y="1708150"/>
            <a:ext cx="837406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30" name="Rectangle 6">
            <a:extLst>
              <a:ext uri="{FF2B5EF4-FFF2-40B4-BE49-F238E27FC236}">
                <a16:creationId xmlns:a16="http://schemas.microsoft.com/office/drawing/2014/main" id="{F1DE82EC-9569-4E10-B1A0-0F2A2411A1CB}"/>
              </a:ext>
            </a:extLst>
          </p:cNvPr>
          <p:cNvSpPr>
            <a:spLocks noGrp="1" noChangeArrowheads="1"/>
          </p:cNvSpPr>
          <p:nvPr>
            <p:ph type="sldNum" sz="quarter" idx="4"/>
          </p:nvPr>
        </p:nvSpPr>
        <p:spPr bwMode="auto">
          <a:xfrm>
            <a:off x="7862888" y="6451600"/>
            <a:ext cx="900112"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1000">
                <a:solidFill>
                  <a:schemeClr val="tx2"/>
                </a:solidFill>
              </a:defRPr>
            </a:lvl1pPr>
          </a:lstStyle>
          <a:p>
            <a:fld id="{4CF5641A-EC8F-47E8-B385-FEB744445A42}" type="slidenum">
              <a:rPr lang="en-GB" altLang="en-US"/>
              <a:pPr/>
              <a:t>‹#›</a:t>
            </a:fld>
            <a:endParaRPr lang="en-GB" altLang="en-US" dirty="0"/>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p:titleStyle>
    <p:body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g"/><Relationship Id="rId7" Type="http://schemas.openxmlformats.org/officeDocument/2006/relationships/image" Target="../media/image53.png"/><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7415F0D-5CE4-4FEC-AEE3-DA8FE2AE2C8F}"/>
              </a:ext>
            </a:extLst>
          </p:cNvPr>
          <p:cNvSpPr>
            <a:spLocks noGrp="1" noChangeArrowheads="1"/>
          </p:cNvSpPr>
          <p:nvPr>
            <p:ph type="ctrTitle"/>
          </p:nvPr>
        </p:nvSpPr>
        <p:spPr>
          <a:xfrm>
            <a:off x="384175" y="2016125"/>
            <a:ext cx="6780113" cy="576263"/>
          </a:xfrm>
        </p:spPr>
        <p:txBody>
          <a:bodyPr/>
          <a:lstStyle/>
          <a:p>
            <a:pPr eaLnBrk="1" hangingPunct="1"/>
            <a:r>
              <a:rPr lang="en-US" altLang="en-US" dirty="0"/>
              <a:t>Multiphysics Modelling for Four States of Matter</a:t>
            </a:r>
          </a:p>
        </p:txBody>
      </p:sp>
      <p:sp>
        <p:nvSpPr>
          <p:cNvPr id="3075" name="Rectangle 3">
            <a:extLst>
              <a:ext uri="{FF2B5EF4-FFF2-40B4-BE49-F238E27FC236}">
                <a16:creationId xmlns:a16="http://schemas.microsoft.com/office/drawing/2014/main" id="{FC013F40-5340-492C-ABA7-CB05D29489E8}"/>
              </a:ext>
            </a:extLst>
          </p:cNvPr>
          <p:cNvSpPr>
            <a:spLocks noGrp="1" noChangeArrowheads="1"/>
          </p:cNvSpPr>
          <p:nvPr>
            <p:ph type="subTitle" idx="1"/>
          </p:nvPr>
        </p:nvSpPr>
        <p:spPr>
          <a:xfrm>
            <a:off x="384174" y="3307428"/>
            <a:ext cx="8374063" cy="539750"/>
          </a:xfrm>
        </p:spPr>
        <p:txBody>
          <a:bodyPr/>
          <a:lstStyle/>
          <a:p>
            <a:pPr eaLnBrk="1" hangingPunct="1"/>
            <a:r>
              <a:rPr lang="en-US" altLang="en-US" dirty="0"/>
              <a:t>Stephen Millmore</a:t>
            </a:r>
          </a:p>
        </p:txBody>
      </p:sp>
      <p:sp>
        <p:nvSpPr>
          <p:cNvPr id="3076" name="Rectangle 4">
            <a:extLst>
              <a:ext uri="{FF2B5EF4-FFF2-40B4-BE49-F238E27FC236}">
                <a16:creationId xmlns:a16="http://schemas.microsoft.com/office/drawing/2014/main" id="{B13D353B-4EE6-45FB-850E-FA83841DBAC4}"/>
              </a:ext>
            </a:extLst>
          </p:cNvPr>
          <p:cNvSpPr>
            <a:spLocks noChangeArrowheads="1"/>
          </p:cNvSpPr>
          <p:nvPr/>
        </p:nvSpPr>
        <p:spPr bwMode="auto">
          <a:xfrm>
            <a:off x="384175" y="5548313"/>
            <a:ext cx="837406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b="1" dirty="0">
                <a:solidFill>
                  <a:schemeClr val="tx2"/>
                </a:solidFill>
              </a:rPr>
              <a:t>Laboratory for Scientific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818E2-48E0-9049-957C-3D4333874002}"/>
              </a:ext>
            </a:extLst>
          </p:cNvPr>
          <p:cNvSpPr>
            <a:spLocks noGrp="1"/>
          </p:cNvSpPr>
          <p:nvPr>
            <p:ph type="title"/>
          </p:nvPr>
        </p:nvSpPr>
        <p:spPr/>
        <p:txBody>
          <a:bodyPr/>
          <a:lstStyle/>
          <a:p>
            <a:r>
              <a:rPr lang="en-US" dirty="0"/>
              <a:t>Multiphysics and two-way interaction</a:t>
            </a:r>
            <a:endParaRPr lang="en-GB" dirty="0"/>
          </a:p>
        </p:txBody>
      </p:sp>
      <p:sp>
        <p:nvSpPr>
          <p:cNvPr id="3" name="Content Placeholder 2">
            <a:extLst>
              <a:ext uri="{FF2B5EF4-FFF2-40B4-BE49-F238E27FC236}">
                <a16:creationId xmlns:a16="http://schemas.microsoft.com/office/drawing/2014/main" id="{4CACCD0C-FC13-D43D-1FD6-5BF02FD42BE6}"/>
              </a:ext>
            </a:extLst>
          </p:cNvPr>
          <p:cNvSpPr>
            <a:spLocks noGrp="1"/>
          </p:cNvSpPr>
          <p:nvPr>
            <p:ph idx="1"/>
          </p:nvPr>
        </p:nvSpPr>
        <p:spPr>
          <a:xfrm>
            <a:off x="384175" y="1556792"/>
            <a:ext cx="8375650" cy="423862"/>
          </a:xfrm>
        </p:spPr>
        <p:txBody>
          <a:bodyPr/>
          <a:lstStyle/>
          <a:p>
            <a:r>
              <a:rPr lang="en-US" sz="1800" dirty="0"/>
              <a:t>Lightning attachment to an aircraft substrate is governed by their interaction</a:t>
            </a:r>
            <a:endParaRPr lang="en-GB" sz="1800" dirty="0"/>
          </a:p>
        </p:txBody>
      </p:sp>
      <p:pic>
        <p:nvPicPr>
          <p:cNvPr id="5" name="Picture 4" descr="A diagram of a heat wave&#10;&#10;Description automatically generated">
            <a:extLst>
              <a:ext uri="{FF2B5EF4-FFF2-40B4-BE49-F238E27FC236}">
                <a16:creationId xmlns:a16="http://schemas.microsoft.com/office/drawing/2014/main" id="{C494FCBA-F4E0-0BF0-5CD1-CCDFDF823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204864"/>
            <a:ext cx="6047656" cy="3703753"/>
          </a:xfrm>
          <a:prstGeom prst="rect">
            <a:avLst/>
          </a:prstGeom>
        </p:spPr>
      </p:pic>
      <p:sp>
        <p:nvSpPr>
          <p:cNvPr id="6" name="TextBox 5">
            <a:extLst>
              <a:ext uri="{FF2B5EF4-FFF2-40B4-BE49-F238E27FC236}">
                <a16:creationId xmlns:a16="http://schemas.microsoft.com/office/drawing/2014/main" id="{A6B63F21-DEB0-6D38-AFAD-A1A9E8C6E1EE}"/>
              </a:ext>
            </a:extLst>
          </p:cNvPr>
          <p:cNvSpPr txBox="1"/>
          <p:nvPr/>
        </p:nvSpPr>
        <p:spPr>
          <a:xfrm>
            <a:off x="384175" y="2068790"/>
            <a:ext cx="4182542" cy="646331"/>
          </a:xfrm>
          <a:prstGeom prst="rect">
            <a:avLst/>
          </a:prstGeom>
          <a:solidFill>
            <a:schemeClr val="bg1"/>
          </a:solidFill>
        </p:spPr>
        <p:txBody>
          <a:bodyPr wrap="square" rtlCol="0">
            <a:spAutoFit/>
          </a:bodyPr>
          <a:lstStyle/>
          <a:p>
            <a:pPr marL="342900" indent="-342900">
              <a:buFont typeface="+mj-lt"/>
              <a:buAutoNum type="arabicPeriod"/>
            </a:pPr>
            <a:r>
              <a:rPr lang="en-US" dirty="0"/>
              <a:t>Current wants to take the shortest path through the substrate</a:t>
            </a:r>
            <a:endParaRPr lang="en-GB" dirty="0"/>
          </a:p>
        </p:txBody>
      </p:sp>
      <p:sp>
        <p:nvSpPr>
          <p:cNvPr id="7" name="TextBox 6">
            <a:extLst>
              <a:ext uri="{FF2B5EF4-FFF2-40B4-BE49-F238E27FC236}">
                <a16:creationId xmlns:a16="http://schemas.microsoft.com/office/drawing/2014/main" id="{77822D12-E60F-D25C-7C6F-A4C0F258D527}"/>
              </a:ext>
            </a:extLst>
          </p:cNvPr>
          <p:cNvSpPr txBox="1"/>
          <p:nvPr/>
        </p:nvSpPr>
        <p:spPr>
          <a:xfrm>
            <a:off x="4716016" y="2059761"/>
            <a:ext cx="4427984" cy="646331"/>
          </a:xfrm>
          <a:prstGeom prst="rect">
            <a:avLst/>
          </a:prstGeom>
          <a:solidFill>
            <a:schemeClr val="bg1"/>
          </a:solidFill>
        </p:spPr>
        <p:txBody>
          <a:bodyPr wrap="square" rtlCol="0">
            <a:spAutoFit/>
          </a:bodyPr>
          <a:lstStyle/>
          <a:p>
            <a:pPr marL="342900" indent="-342900">
              <a:buFont typeface="+mj-lt"/>
              <a:buAutoNum type="arabicPeriod" startAt="2"/>
            </a:pPr>
            <a:r>
              <a:rPr lang="en-US" dirty="0"/>
              <a:t>Where it attaches, it damages the substrate, making it less conductive</a:t>
            </a:r>
            <a:endParaRPr lang="en-GB" dirty="0"/>
          </a:p>
        </p:txBody>
      </p:sp>
      <p:sp>
        <p:nvSpPr>
          <p:cNvPr id="8" name="TextBox 7">
            <a:extLst>
              <a:ext uri="{FF2B5EF4-FFF2-40B4-BE49-F238E27FC236}">
                <a16:creationId xmlns:a16="http://schemas.microsoft.com/office/drawing/2014/main" id="{C750EC18-897E-A346-387E-AB196A090F13}"/>
              </a:ext>
            </a:extLst>
          </p:cNvPr>
          <p:cNvSpPr txBox="1"/>
          <p:nvPr/>
        </p:nvSpPr>
        <p:spPr>
          <a:xfrm>
            <a:off x="369863" y="5313953"/>
            <a:ext cx="4182542" cy="646331"/>
          </a:xfrm>
          <a:prstGeom prst="rect">
            <a:avLst/>
          </a:prstGeom>
          <a:solidFill>
            <a:schemeClr val="bg1"/>
          </a:solidFill>
        </p:spPr>
        <p:txBody>
          <a:bodyPr wrap="square" rtlCol="0">
            <a:spAutoFit/>
          </a:bodyPr>
          <a:lstStyle/>
          <a:p>
            <a:pPr marL="342900" indent="-342900">
              <a:buFont typeface="+mj-lt"/>
              <a:buAutoNum type="arabicPeriod" startAt="3"/>
            </a:pPr>
            <a:r>
              <a:rPr lang="en-US" dirty="0"/>
              <a:t>This alters the most </a:t>
            </a:r>
            <a:r>
              <a:rPr lang="en-US" dirty="0" err="1"/>
              <a:t>favourable</a:t>
            </a:r>
            <a:r>
              <a:rPr lang="en-US" dirty="0"/>
              <a:t> path; the arc structure can change</a:t>
            </a:r>
            <a:endParaRPr lang="en-GB" dirty="0"/>
          </a:p>
        </p:txBody>
      </p:sp>
      <p:sp>
        <p:nvSpPr>
          <p:cNvPr id="9" name="TextBox 8">
            <a:extLst>
              <a:ext uri="{FF2B5EF4-FFF2-40B4-BE49-F238E27FC236}">
                <a16:creationId xmlns:a16="http://schemas.microsoft.com/office/drawing/2014/main" id="{FEC729C9-AA53-A960-E00D-E1CE81BE4F2C}"/>
              </a:ext>
            </a:extLst>
          </p:cNvPr>
          <p:cNvSpPr txBox="1"/>
          <p:nvPr/>
        </p:nvSpPr>
        <p:spPr>
          <a:xfrm>
            <a:off x="4716016" y="5313953"/>
            <a:ext cx="4182542" cy="646331"/>
          </a:xfrm>
          <a:prstGeom prst="rect">
            <a:avLst/>
          </a:prstGeom>
          <a:solidFill>
            <a:schemeClr val="bg1"/>
          </a:solidFill>
        </p:spPr>
        <p:txBody>
          <a:bodyPr wrap="square" rtlCol="0">
            <a:spAutoFit/>
          </a:bodyPr>
          <a:lstStyle/>
          <a:p>
            <a:pPr marL="342900" indent="-342900">
              <a:buFont typeface="+mj-lt"/>
              <a:buAutoNum type="arabicPeriod" startAt="4"/>
            </a:pPr>
            <a:r>
              <a:rPr lang="en-US" dirty="0"/>
              <a:t>And then a new part of the substrate is exposed to high current</a:t>
            </a:r>
            <a:endParaRPr lang="en-GB" dirty="0"/>
          </a:p>
        </p:txBody>
      </p:sp>
    </p:spTree>
    <p:extLst>
      <p:ext uri="{BB962C8B-B14F-4D97-AF65-F5344CB8AC3E}">
        <p14:creationId xmlns:p14="http://schemas.microsoft.com/office/powerpoint/2010/main" val="134095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US" altLang="en-US" dirty="0"/>
              <a:t>Outline</a:t>
            </a:r>
          </a:p>
        </p:txBody>
      </p:sp>
      <p:sp>
        <p:nvSpPr>
          <p:cNvPr id="4099" name="Rectangle 5">
            <a:extLst>
              <a:ext uri="{FF2B5EF4-FFF2-40B4-BE49-F238E27FC236}">
                <a16:creationId xmlns:a16="http://schemas.microsoft.com/office/drawing/2014/main" id="{A869C384-EAEC-447D-BE1A-AEAD569499E4}"/>
              </a:ext>
            </a:extLst>
          </p:cNvPr>
          <p:cNvSpPr>
            <a:spLocks noGrp="1" noChangeArrowheads="1"/>
          </p:cNvSpPr>
          <p:nvPr>
            <p:ph idx="1"/>
          </p:nvPr>
        </p:nvSpPr>
        <p:spPr/>
        <p:txBody>
          <a:bodyPr/>
          <a:lstStyle/>
          <a:p>
            <a:pPr eaLnBrk="1" hangingPunct="1"/>
            <a:r>
              <a:rPr lang="en-US" altLang="en-US" dirty="0">
                <a:solidFill>
                  <a:schemeClr val="tx1">
                    <a:lumMod val="40000"/>
                    <a:lumOff val="60000"/>
                  </a:schemeClr>
                </a:solidFill>
              </a:rPr>
              <a:t>What do we mean by multiphysics?</a:t>
            </a:r>
          </a:p>
          <a:p>
            <a:pPr eaLnBrk="1" hangingPunct="1"/>
            <a:r>
              <a:rPr lang="en-US" altLang="en-US" dirty="0"/>
              <a:t>Methods for multiphysics</a:t>
            </a:r>
          </a:p>
          <a:p>
            <a:pPr eaLnBrk="1" hangingPunct="1"/>
            <a:r>
              <a:rPr lang="en-US" altLang="en-US" dirty="0">
                <a:solidFill>
                  <a:schemeClr val="tx1">
                    <a:lumMod val="40000"/>
                    <a:lumOff val="60000"/>
                  </a:schemeClr>
                </a:solidFill>
              </a:rPr>
              <a:t>Challenges of multiphysics modelling</a:t>
            </a:r>
          </a:p>
          <a:p>
            <a:pPr eaLnBrk="1" hangingPunct="1"/>
            <a:r>
              <a:rPr lang="en-US" altLang="en-US" dirty="0">
                <a:solidFill>
                  <a:schemeClr val="tx1">
                    <a:lumMod val="40000"/>
                    <a:lumOff val="60000"/>
                  </a:schemeClr>
                </a:solidFill>
              </a:rPr>
              <a:t>Multiphysics approaches</a:t>
            </a:r>
          </a:p>
        </p:txBody>
      </p:sp>
    </p:spTree>
    <p:extLst>
      <p:ext uri="{BB962C8B-B14F-4D97-AF65-F5344CB8AC3E}">
        <p14:creationId xmlns:p14="http://schemas.microsoft.com/office/powerpoint/2010/main" val="40995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6145E-0F34-B088-9D87-DFA2855C1873}"/>
              </a:ext>
            </a:extLst>
          </p:cNvPr>
          <p:cNvSpPr>
            <a:spLocks noGrp="1"/>
          </p:cNvSpPr>
          <p:nvPr>
            <p:ph type="title"/>
          </p:nvPr>
        </p:nvSpPr>
        <p:spPr/>
        <p:txBody>
          <a:bodyPr/>
          <a:lstStyle/>
          <a:p>
            <a:r>
              <a:rPr lang="en-US" dirty="0"/>
              <a:t>Numerical multiphysics simulations</a:t>
            </a:r>
            <a:endParaRPr lang="en-GB" dirty="0"/>
          </a:p>
        </p:txBody>
      </p:sp>
      <p:sp>
        <p:nvSpPr>
          <p:cNvPr id="3" name="Content Placeholder 2">
            <a:extLst>
              <a:ext uri="{FF2B5EF4-FFF2-40B4-BE49-F238E27FC236}">
                <a16:creationId xmlns:a16="http://schemas.microsoft.com/office/drawing/2014/main" id="{42D5346C-B964-866E-5009-DD92AF9B6477}"/>
              </a:ext>
            </a:extLst>
          </p:cNvPr>
          <p:cNvSpPr>
            <a:spLocks noGrp="1"/>
          </p:cNvSpPr>
          <p:nvPr>
            <p:ph idx="1"/>
          </p:nvPr>
        </p:nvSpPr>
        <p:spPr/>
        <p:txBody>
          <a:bodyPr/>
          <a:lstStyle/>
          <a:p>
            <a:r>
              <a:rPr lang="en-GB" sz="1800" dirty="0"/>
              <a:t>These lectures consider the tools required for numerical simulation of multiphysics situations</a:t>
            </a:r>
          </a:p>
          <a:p>
            <a:r>
              <a:rPr lang="en-GB" sz="1800" dirty="0"/>
              <a:t>We focus on Eulerian ‘single-code’ models, after discussing the available methods</a:t>
            </a:r>
          </a:p>
          <a:p>
            <a:r>
              <a:rPr lang="en-GB" sz="1800" dirty="0"/>
              <a:t>Even within this restriction, there is no single ‘best technique’ to deal with multiphysics behaviour</a:t>
            </a:r>
          </a:p>
          <a:p>
            <a:r>
              <a:rPr lang="en-GB" sz="1800" dirty="0"/>
              <a:t>The choice of method depends on the physics of the situation and how the materials interact</a:t>
            </a:r>
          </a:p>
          <a:p>
            <a:r>
              <a:rPr lang="en-GB" sz="1800" dirty="0"/>
              <a:t>Development of these methods is still an active research area</a:t>
            </a:r>
          </a:p>
          <a:p>
            <a:r>
              <a:rPr lang="en-GB" sz="1800" dirty="0"/>
              <a:t>It may even be that multiple multiphysics models are used (multi-multiphysics?)</a:t>
            </a:r>
          </a:p>
        </p:txBody>
      </p:sp>
    </p:spTree>
    <p:extLst>
      <p:ext uri="{BB962C8B-B14F-4D97-AF65-F5344CB8AC3E}">
        <p14:creationId xmlns:p14="http://schemas.microsoft.com/office/powerpoint/2010/main" val="13358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Techniques to model multiple materials</a:t>
            </a:r>
            <a:endParaRPr lang="en-GB" dirty="0"/>
          </a:p>
        </p:txBody>
      </p:sp>
      <p:pic>
        <p:nvPicPr>
          <p:cNvPr id="5" name="Content Placeholder 4" descr="A computer screen shot of a computer program&#10;&#10;Description automatically generated">
            <a:extLst>
              <a:ext uri="{FF2B5EF4-FFF2-40B4-BE49-F238E27FC236}">
                <a16:creationId xmlns:a16="http://schemas.microsoft.com/office/drawing/2014/main" id="{C4DF1A9E-01D7-6AF4-6E61-09129EB112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2958" y="2107129"/>
            <a:ext cx="5702705" cy="3207771"/>
          </a:xfrm>
        </p:spPr>
      </p:pic>
      <p:sp>
        <p:nvSpPr>
          <p:cNvPr id="6" name="TextBox 5">
            <a:extLst>
              <a:ext uri="{FF2B5EF4-FFF2-40B4-BE49-F238E27FC236}">
                <a16:creationId xmlns:a16="http://schemas.microsoft.com/office/drawing/2014/main" id="{468CA4FF-EE0A-6D3E-A5AB-EA0FF59F06C6}"/>
              </a:ext>
            </a:extLst>
          </p:cNvPr>
          <p:cNvSpPr txBox="1"/>
          <p:nvPr/>
        </p:nvSpPr>
        <p:spPr>
          <a:xfrm>
            <a:off x="384175" y="1484784"/>
            <a:ext cx="8220273" cy="646331"/>
          </a:xfrm>
          <a:prstGeom prst="rect">
            <a:avLst/>
          </a:prstGeom>
          <a:noFill/>
        </p:spPr>
        <p:txBody>
          <a:bodyPr wrap="square" rtlCol="0">
            <a:spAutoFit/>
          </a:bodyPr>
          <a:lstStyle/>
          <a:p>
            <a:pPr marL="342900" indent="-342900">
              <a:buFont typeface="+mj-lt"/>
              <a:buAutoNum type="arabicPeriod"/>
            </a:pPr>
            <a:r>
              <a:rPr lang="en-US" dirty="0"/>
              <a:t>Each material is modelled using a separate code (or code instance) on its own mesh</a:t>
            </a:r>
            <a:endParaRPr lang="en-GB" dirty="0"/>
          </a:p>
        </p:txBody>
      </p:sp>
      <p:sp>
        <p:nvSpPr>
          <p:cNvPr id="7" name="TextBox 6">
            <a:extLst>
              <a:ext uri="{FF2B5EF4-FFF2-40B4-BE49-F238E27FC236}">
                <a16:creationId xmlns:a16="http://schemas.microsoft.com/office/drawing/2014/main" id="{9B72341B-67C3-6BDE-AD90-54D03E15DBA1}"/>
              </a:ext>
            </a:extLst>
          </p:cNvPr>
          <p:cNvSpPr txBox="1"/>
          <p:nvPr/>
        </p:nvSpPr>
        <p:spPr>
          <a:xfrm>
            <a:off x="384175" y="5373216"/>
            <a:ext cx="82202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This is the typical approach when using commercial ‘off-the-shelf’ packages</a:t>
            </a:r>
          </a:p>
          <a:p>
            <a:pPr marL="285750" indent="-285750">
              <a:buFont typeface="Arial" panose="020B0604020202020204" pitchFamily="34" charset="0"/>
              <a:buChar char="•"/>
            </a:pPr>
            <a:r>
              <a:rPr lang="en-US" dirty="0"/>
              <a:t>The </a:t>
            </a:r>
            <a:r>
              <a:rPr lang="en-US" b="1" dirty="0"/>
              <a:t>co-simulation </a:t>
            </a:r>
            <a:r>
              <a:rPr lang="en-US" dirty="0"/>
              <a:t>approach</a:t>
            </a:r>
            <a:endParaRPr lang="en-GB" dirty="0"/>
          </a:p>
        </p:txBody>
      </p:sp>
      <p:sp>
        <p:nvSpPr>
          <p:cNvPr id="8" name="TextBox 7">
            <a:extLst>
              <a:ext uri="{FF2B5EF4-FFF2-40B4-BE49-F238E27FC236}">
                <a16:creationId xmlns:a16="http://schemas.microsoft.com/office/drawing/2014/main" id="{D46B3332-798A-D435-4896-1B360E20B583}"/>
              </a:ext>
            </a:extLst>
          </p:cNvPr>
          <p:cNvSpPr txBox="1"/>
          <p:nvPr/>
        </p:nvSpPr>
        <p:spPr>
          <a:xfrm>
            <a:off x="7452320" y="4653136"/>
            <a:ext cx="1368152" cy="646331"/>
          </a:xfrm>
          <a:prstGeom prst="rect">
            <a:avLst/>
          </a:prstGeom>
          <a:noFill/>
        </p:spPr>
        <p:txBody>
          <a:bodyPr wrap="square" rtlCol="0">
            <a:spAutoFit/>
          </a:bodyPr>
          <a:lstStyle/>
          <a:p>
            <a:r>
              <a:rPr lang="en-US" sz="1200" dirty="0"/>
              <a:t>Source:</a:t>
            </a:r>
          </a:p>
          <a:p>
            <a:r>
              <a:rPr lang="en-US" sz="1200" dirty="0"/>
              <a:t>COMSOL Multiphysics</a:t>
            </a:r>
            <a:endParaRPr lang="en-GB" sz="1200" dirty="0"/>
          </a:p>
        </p:txBody>
      </p:sp>
    </p:spTree>
    <p:extLst>
      <p:ext uri="{BB962C8B-B14F-4D97-AF65-F5344CB8AC3E}">
        <p14:creationId xmlns:p14="http://schemas.microsoft.com/office/powerpoint/2010/main" val="64958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Techniques to model multiple materials</a:t>
            </a:r>
            <a:endParaRPr lang="en-GB" dirty="0"/>
          </a:p>
        </p:txBody>
      </p:sp>
      <p:sp>
        <p:nvSpPr>
          <p:cNvPr id="6" name="TextBox 5">
            <a:extLst>
              <a:ext uri="{FF2B5EF4-FFF2-40B4-BE49-F238E27FC236}">
                <a16:creationId xmlns:a16="http://schemas.microsoft.com/office/drawing/2014/main" id="{468CA4FF-EE0A-6D3E-A5AB-EA0FF59F06C6}"/>
              </a:ext>
            </a:extLst>
          </p:cNvPr>
          <p:cNvSpPr txBox="1"/>
          <p:nvPr/>
        </p:nvSpPr>
        <p:spPr>
          <a:xfrm>
            <a:off x="384175" y="1484784"/>
            <a:ext cx="8220273" cy="646331"/>
          </a:xfrm>
          <a:prstGeom prst="rect">
            <a:avLst/>
          </a:prstGeom>
          <a:noFill/>
        </p:spPr>
        <p:txBody>
          <a:bodyPr wrap="square" rtlCol="0">
            <a:spAutoFit/>
          </a:bodyPr>
          <a:lstStyle/>
          <a:p>
            <a:pPr marL="342900" indent="-342900">
              <a:buFont typeface="+mj-lt"/>
              <a:buAutoNum type="arabicPeriod"/>
            </a:pPr>
            <a:r>
              <a:rPr lang="en-US" dirty="0"/>
              <a:t>Each material is modelled using a separate code (or code instance) on its own mesh</a:t>
            </a:r>
            <a:endParaRPr lang="en-GB" dirty="0"/>
          </a:p>
        </p:txBody>
      </p:sp>
      <p:sp>
        <p:nvSpPr>
          <p:cNvPr id="4" name="TextBox 3">
            <a:extLst>
              <a:ext uri="{FF2B5EF4-FFF2-40B4-BE49-F238E27FC236}">
                <a16:creationId xmlns:a16="http://schemas.microsoft.com/office/drawing/2014/main" id="{7880351A-C899-A9B1-5235-A970CA14CE33}"/>
              </a:ext>
            </a:extLst>
          </p:cNvPr>
          <p:cNvSpPr txBox="1"/>
          <p:nvPr/>
        </p:nvSpPr>
        <p:spPr>
          <a:xfrm>
            <a:off x="179512" y="2204864"/>
            <a:ext cx="4248472" cy="2031325"/>
          </a:xfrm>
          <a:prstGeom prst="rect">
            <a:avLst/>
          </a:prstGeom>
          <a:noFill/>
        </p:spPr>
        <p:txBody>
          <a:bodyPr wrap="square" rtlCol="0">
            <a:spAutoFit/>
          </a:bodyPr>
          <a:lstStyle/>
          <a:p>
            <a:r>
              <a:rPr lang="en-US" b="1" dirty="0"/>
              <a:t>Advantages:</a:t>
            </a:r>
          </a:p>
          <a:p>
            <a:pPr marL="285750" indent="-285750">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Simplicity – no need to write code</a:t>
            </a:r>
          </a:p>
          <a:p>
            <a:pPr>
              <a:lnSpc>
                <a:spcPct val="150000"/>
              </a:lnSpc>
            </a:pPr>
            <a:endParaRPr lang="en-US" dirty="0"/>
          </a:p>
          <a:p>
            <a:pPr marL="285750" indent="-285750">
              <a:buFont typeface="Arial" panose="020B0604020202020204" pitchFamily="34" charset="0"/>
              <a:buChar char="•"/>
            </a:pPr>
            <a:r>
              <a:rPr lang="en-US" dirty="0"/>
              <a:t>Speed of implementation</a:t>
            </a:r>
          </a:p>
          <a:p>
            <a:pPr marL="285750" indent="-285750">
              <a:buFont typeface="Arial" panose="020B0604020202020204" pitchFamily="34" charset="0"/>
              <a:buChar char="•"/>
            </a:pPr>
            <a:endParaRPr lang="en-GB" dirty="0"/>
          </a:p>
        </p:txBody>
      </p:sp>
      <p:sp>
        <p:nvSpPr>
          <p:cNvPr id="9" name="TextBox 8">
            <a:extLst>
              <a:ext uri="{FF2B5EF4-FFF2-40B4-BE49-F238E27FC236}">
                <a16:creationId xmlns:a16="http://schemas.microsoft.com/office/drawing/2014/main" id="{8BA3FDEB-EAA8-B6A8-1592-6B5119178C2F}"/>
              </a:ext>
            </a:extLst>
          </p:cNvPr>
          <p:cNvSpPr txBox="1"/>
          <p:nvPr/>
        </p:nvSpPr>
        <p:spPr>
          <a:xfrm>
            <a:off x="4572000" y="2204864"/>
            <a:ext cx="4248472" cy="3416320"/>
          </a:xfrm>
          <a:prstGeom prst="rect">
            <a:avLst/>
          </a:prstGeom>
          <a:noFill/>
        </p:spPr>
        <p:txBody>
          <a:bodyPr wrap="square" rtlCol="0">
            <a:spAutoFit/>
          </a:bodyPr>
          <a:lstStyle/>
          <a:p>
            <a:r>
              <a:rPr lang="en-US" b="1" dirty="0"/>
              <a:t>Disadvantages: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GB" dirty="0"/>
              <a:t>Passing information between models is difficult, and can introduce error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Especially for two-way feedback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If physics is missing from the code, it can be hard (or impossible) to add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Lack of flexibility of your own code</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981331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Techniques to model multiple materials</a:t>
            </a:r>
            <a:endParaRPr lang="en-GB" dirty="0"/>
          </a:p>
        </p:txBody>
      </p:sp>
      <p:sp>
        <p:nvSpPr>
          <p:cNvPr id="6" name="TextBox 5">
            <a:extLst>
              <a:ext uri="{FF2B5EF4-FFF2-40B4-BE49-F238E27FC236}">
                <a16:creationId xmlns:a16="http://schemas.microsoft.com/office/drawing/2014/main" id="{468CA4FF-EE0A-6D3E-A5AB-EA0FF59F06C6}"/>
              </a:ext>
            </a:extLst>
          </p:cNvPr>
          <p:cNvSpPr txBox="1"/>
          <p:nvPr/>
        </p:nvSpPr>
        <p:spPr>
          <a:xfrm>
            <a:off x="384175" y="1484784"/>
            <a:ext cx="8220273" cy="646331"/>
          </a:xfrm>
          <a:prstGeom prst="rect">
            <a:avLst/>
          </a:prstGeom>
          <a:noFill/>
        </p:spPr>
        <p:txBody>
          <a:bodyPr wrap="square" rtlCol="0">
            <a:spAutoFit/>
          </a:bodyPr>
          <a:lstStyle/>
          <a:p>
            <a:pPr marL="342900" indent="-342900">
              <a:buFont typeface="+mj-lt"/>
              <a:buAutoNum type="arabicPeriod" startAt="2"/>
            </a:pPr>
            <a:r>
              <a:rPr lang="en-US" dirty="0"/>
              <a:t>Each material has its own </a:t>
            </a:r>
            <a:r>
              <a:rPr lang="en-US" dirty="0" err="1"/>
              <a:t>Lagrangian</a:t>
            </a:r>
            <a:r>
              <a:rPr lang="en-US" dirty="0"/>
              <a:t> mesh fitted to its own geometric configuration</a:t>
            </a:r>
            <a:endParaRPr lang="en-GB" dirty="0"/>
          </a:p>
        </p:txBody>
      </p:sp>
      <p:sp>
        <p:nvSpPr>
          <p:cNvPr id="7" name="TextBox 6">
            <a:extLst>
              <a:ext uri="{FF2B5EF4-FFF2-40B4-BE49-F238E27FC236}">
                <a16:creationId xmlns:a16="http://schemas.microsoft.com/office/drawing/2014/main" id="{9B72341B-67C3-6BDE-AD90-54D03E15DBA1}"/>
              </a:ext>
            </a:extLst>
          </p:cNvPr>
          <p:cNvSpPr txBox="1"/>
          <p:nvPr/>
        </p:nvSpPr>
        <p:spPr>
          <a:xfrm>
            <a:off x="384175" y="5373216"/>
            <a:ext cx="8220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This does, of course, require you to start with </a:t>
            </a:r>
            <a:r>
              <a:rPr lang="en-US" dirty="0" err="1"/>
              <a:t>Lagrangian</a:t>
            </a:r>
            <a:r>
              <a:rPr lang="en-US" dirty="0"/>
              <a:t> modelling</a:t>
            </a:r>
            <a:endParaRPr lang="en-GB" dirty="0"/>
          </a:p>
        </p:txBody>
      </p:sp>
      <p:sp>
        <p:nvSpPr>
          <p:cNvPr id="8" name="TextBox 7">
            <a:extLst>
              <a:ext uri="{FF2B5EF4-FFF2-40B4-BE49-F238E27FC236}">
                <a16:creationId xmlns:a16="http://schemas.microsoft.com/office/drawing/2014/main" id="{D46B3332-798A-D435-4896-1B360E20B583}"/>
              </a:ext>
            </a:extLst>
          </p:cNvPr>
          <p:cNvSpPr txBox="1"/>
          <p:nvPr/>
        </p:nvSpPr>
        <p:spPr>
          <a:xfrm>
            <a:off x="7812360" y="5302949"/>
            <a:ext cx="1368152" cy="461665"/>
          </a:xfrm>
          <a:prstGeom prst="rect">
            <a:avLst/>
          </a:prstGeom>
          <a:noFill/>
        </p:spPr>
        <p:txBody>
          <a:bodyPr wrap="square" rtlCol="0">
            <a:spAutoFit/>
          </a:bodyPr>
          <a:lstStyle/>
          <a:p>
            <a:r>
              <a:rPr lang="en-US" sz="1200" dirty="0"/>
              <a:t>Source:</a:t>
            </a:r>
            <a:r>
              <a:rPr lang="en-GB" sz="1200" dirty="0"/>
              <a:t> </a:t>
            </a:r>
          </a:p>
          <a:p>
            <a:r>
              <a:rPr lang="en-GB" sz="1200" dirty="0"/>
              <a:t>LLNL BLAST</a:t>
            </a:r>
            <a:endParaRPr lang="en-US" sz="1200" dirty="0"/>
          </a:p>
        </p:txBody>
      </p:sp>
      <p:pic>
        <p:nvPicPr>
          <p:cNvPr id="9" name="Picture 8" descr="A blue and yellow grid&#10;&#10;Description automatically generated">
            <a:extLst>
              <a:ext uri="{FF2B5EF4-FFF2-40B4-BE49-F238E27FC236}">
                <a16:creationId xmlns:a16="http://schemas.microsoft.com/office/drawing/2014/main" id="{8C377196-777E-2DEA-C8B3-4F128A056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599" y="2247821"/>
            <a:ext cx="7020272" cy="3008688"/>
          </a:xfrm>
          <a:prstGeom prst="rect">
            <a:avLst/>
          </a:prstGeom>
        </p:spPr>
      </p:pic>
    </p:spTree>
    <p:extLst>
      <p:ext uri="{BB962C8B-B14F-4D97-AF65-F5344CB8AC3E}">
        <p14:creationId xmlns:p14="http://schemas.microsoft.com/office/powerpoint/2010/main" val="391552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Techniques to model multiple materials</a:t>
            </a:r>
            <a:endParaRPr lang="en-GB" dirty="0"/>
          </a:p>
        </p:txBody>
      </p:sp>
      <p:sp>
        <p:nvSpPr>
          <p:cNvPr id="4" name="TextBox 3">
            <a:extLst>
              <a:ext uri="{FF2B5EF4-FFF2-40B4-BE49-F238E27FC236}">
                <a16:creationId xmlns:a16="http://schemas.microsoft.com/office/drawing/2014/main" id="{7880351A-C899-A9B1-5235-A970CA14CE33}"/>
              </a:ext>
            </a:extLst>
          </p:cNvPr>
          <p:cNvSpPr txBox="1"/>
          <p:nvPr/>
        </p:nvSpPr>
        <p:spPr>
          <a:xfrm>
            <a:off x="179512" y="2204864"/>
            <a:ext cx="4248472" cy="3416320"/>
          </a:xfrm>
          <a:prstGeom prst="rect">
            <a:avLst/>
          </a:prstGeom>
          <a:noFill/>
        </p:spPr>
        <p:txBody>
          <a:bodyPr wrap="square" rtlCol="0">
            <a:spAutoFit/>
          </a:bodyPr>
          <a:lstStyle/>
          <a:p>
            <a:r>
              <a:rPr lang="en-US" b="1" dirty="0"/>
              <a:t>Advantages: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 interface between materials is captured at the same time as meshing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Interactions between materials can then be easily modelled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methods can be very accurate (high-order)</a:t>
            </a:r>
          </a:p>
          <a:p>
            <a:pPr marL="285750" indent="-285750">
              <a:buFont typeface="Arial" panose="020B0604020202020204" pitchFamily="34" charset="0"/>
              <a:buChar char="•"/>
            </a:pPr>
            <a:endParaRPr lang="en-GB" dirty="0"/>
          </a:p>
        </p:txBody>
      </p:sp>
      <p:sp>
        <p:nvSpPr>
          <p:cNvPr id="9" name="TextBox 8">
            <a:extLst>
              <a:ext uri="{FF2B5EF4-FFF2-40B4-BE49-F238E27FC236}">
                <a16:creationId xmlns:a16="http://schemas.microsoft.com/office/drawing/2014/main" id="{8BA3FDEB-EAA8-B6A8-1592-6B5119178C2F}"/>
              </a:ext>
            </a:extLst>
          </p:cNvPr>
          <p:cNvSpPr txBox="1"/>
          <p:nvPr/>
        </p:nvSpPr>
        <p:spPr>
          <a:xfrm>
            <a:off x="4572000" y="2204864"/>
            <a:ext cx="4248472" cy="2862322"/>
          </a:xfrm>
          <a:prstGeom prst="rect">
            <a:avLst/>
          </a:prstGeom>
          <a:noFill/>
        </p:spPr>
        <p:txBody>
          <a:bodyPr wrap="square" rtlCol="0">
            <a:spAutoFit/>
          </a:bodyPr>
          <a:lstStyle/>
          <a:p>
            <a:r>
              <a:rPr lang="en-US" b="1" dirty="0"/>
              <a:t>Disadvantages: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GB" dirty="0"/>
              <a:t>All the disadvantages of </a:t>
            </a:r>
            <a:r>
              <a:rPr lang="en-GB" dirty="0" err="1"/>
              <a:t>Lagrangian</a:t>
            </a:r>
            <a:r>
              <a:rPr lang="en-GB" dirty="0"/>
              <a:t> meshes remain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Stability can be harder to achieve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Does not deal with the case where we might have a physical transition region between materials</a:t>
            </a:r>
          </a:p>
        </p:txBody>
      </p:sp>
      <p:sp>
        <p:nvSpPr>
          <p:cNvPr id="3" name="TextBox 2">
            <a:extLst>
              <a:ext uri="{FF2B5EF4-FFF2-40B4-BE49-F238E27FC236}">
                <a16:creationId xmlns:a16="http://schemas.microsoft.com/office/drawing/2014/main" id="{9298838E-FD40-E10D-DC00-81A0CB5763A0}"/>
              </a:ext>
            </a:extLst>
          </p:cNvPr>
          <p:cNvSpPr txBox="1"/>
          <p:nvPr/>
        </p:nvSpPr>
        <p:spPr>
          <a:xfrm>
            <a:off x="384175" y="1484784"/>
            <a:ext cx="8220273" cy="646331"/>
          </a:xfrm>
          <a:prstGeom prst="rect">
            <a:avLst/>
          </a:prstGeom>
          <a:noFill/>
        </p:spPr>
        <p:txBody>
          <a:bodyPr wrap="square" rtlCol="0">
            <a:spAutoFit/>
          </a:bodyPr>
          <a:lstStyle/>
          <a:p>
            <a:pPr marL="342900" indent="-342900">
              <a:buFont typeface="+mj-lt"/>
              <a:buAutoNum type="arabicPeriod" startAt="2"/>
            </a:pPr>
            <a:r>
              <a:rPr lang="en-US" dirty="0"/>
              <a:t>Each material has its own </a:t>
            </a:r>
            <a:r>
              <a:rPr lang="en-US" dirty="0" err="1"/>
              <a:t>Lagrangian</a:t>
            </a:r>
            <a:r>
              <a:rPr lang="en-US" dirty="0"/>
              <a:t> mesh fitted to its own geometric configuration</a:t>
            </a:r>
            <a:endParaRPr lang="en-GB" dirty="0"/>
          </a:p>
        </p:txBody>
      </p:sp>
    </p:spTree>
    <p:extLst>
      <p:ext uri="{BB962C8B-B14F-4D97-AF65-F5344CB8AC3E}">
        <p14:creationId xmlns:p14="http://schemas.microsoft.com/office/powerpoint/2010/main" val="340023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Techniques to model multiple materials</a:t>
            </a:r>
            <a:endParaRPr lang="en-GB" dirty="0"/>
          </a:p>
        </p:txBody>
      </p:sp>
      <p:sp>
        <p:nvSpPr>
          <p:cNvPr id="6" name="TextBox 5">
            <a:extLst>
              <a:ext uri="{FF2B5EF4-FFF2-40B4-BE49-F238E27FC236}">
                <a16:creationId xmlns:a16="http://schemas.microsoft.com/office/drawing/2014/main" id="{468CA4FF-EE0A-6D3E-A5AB-EA0FF59F06C6}"/>
              </a:ext>
            </a:extLst>
          </p:cNvPr>
          <p:cNvSpPr txBox="1"/>
          <p:nvPr/>
        </p:nvSpPr>
        <p:spPr>
          <a:xfrm>
            <a:off x="384176" y="1484784"/>
            <a:ext cx="4690694" cy="923330"/>
          </a:xfrm>
          <a:prstGeom prst="rect">
            <a:avLst/>
          </a:prstGeom>
          <a:noFill/>
        </p:spPr>
        <p:txBody>
          <a:bodyPr wrap="square" rtlCol="0">
            <a:spAutoFit/>
          </a:bodyPr>
          <a:lstStyle/>
          <a:p>
            <a:pPr marL="342900" indent="-342900">
              <a:buFont typeface="+mj-lt"/>
              <a:buAutoNum type="arabicPeriod" startAt="3"/>
            </a:pPr>
            <a:r>
              <a:rPr lang="en-US" dirty="0"/>
              <a:t>All materials are represented on a single mesh, possibly with multiple materials existing in a given region</a:t>
            </a:r>
            <a:endParaRPr lang="en-GB" dirty="0"/>
          </a:p>
        </p:txBody>
      </p:sp>
      <p:sp>
        <p:nvSpPr>
          <p:cNvPr id="7" name="TextBox 6">
            <a:extLst>
              <a:ext uri="{FF2B5EF4-FFF2-40B4-BE49-F238E27FC236}">
                <a16:creationId xmlns:a16="http://schemas.microsoft.com/office/drawing/2014/main" id="{9B72341B-67C3-6BDE-AD90-54D03E15DBA1}"/>
              </a:ext>
            </a:extLst>
          </p:cNvPr>
          <p:cNvSpPr txBox="1"/>
          <p:nvPr/>
        </p:nvSpPr>
        <p:spPr>
          <a:xfrm>
            <a:off x="384174" y="3070573"/>
            <a:ext cx="25316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Allows for an Eulerian description of material evolution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material interfaces are referred to as </a:t>
            </a:r>
            <a:r>
              <a:rPr lang="en-US" b="1" dirty="0"/>
              <a:t>embedded</a:t>
            </a:r>
            <a:endParaRPr lang="en-GB" dirty="0"/>
          </a:p>
        </p:txBody>
      </p:sp>
      <p:sp>
        <p:nvSpPr>
          <p:cNvPr id="8" name="TextBox 7">
            <a:extLst>
              <a:ext uri="{FF2B5EF4-FFF2-40B4-BE49-F238E27FC236}">
                <a16:creationId xmlns:a16="http://schemas.microsoft.com/office/drawing/2014/main" id="{D46B3332-798A-D435-4896-1B360E20B583}"/>
              </a:ext>
            </a:extLst>
          </p:cNvPr>
          <p:cNvSpPr txBox="1"/>
          <p:nvPr/>
        </p:nvSpPr>
        <p:spPr>
          <a:xfrm>
            <a:off x="7452320" y="4653136"/>
            <a:ext cx="1368152" cy="646331"/>
          </a:xfrm>
          <a:prstGeom prst="rect">
            <a:avLst/>
          </a:prstGeom>
          <a:noFill/>
        </p:spPr>
        <p:txBody>
          <a:bodyPr wrap="square" rtlCol="0">
            <a:spAutoFit/>
          </a:bodyPr>
          <a:lstStyle/>
          <a:p>
            <a:r>
              <a:rPr lang="en-US" sz="1200" dirty="0"/>
              <a:t>Source:</a:t>
            </a:r>
          </a:p>
          <a:p>
            <a:r>
              <a:rPr lang="en-US" sz="1200" dirty="0"/>
              <a:t>COMSOL Multiphysics</a:t>
            </a:r>
            <a:endParaRPr lang="en-GB" sz="1200" dirty="0"/>
          </a:p>
        </p:txBody>
      </p:sp>
      <p:pic>
        <p:nvPicPr>
          <p:cNvPr id="9" name="Picture 8" descr="A graph paper with a line drawing&#10;&#10;Description automatically generated">
            <a:extLst>
              <a:ext uri="{FF2B5EF4-FFF2-40B4-BE49-F238E27FC236}">
                <a16:creationId xmlns:a16="http://schemas.microsoft.com/office/drawing/2014/main" id="{0469B0F3-A948-8B37-5CA8-4694B3DFD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1340768"/>
            <a:ext cx="3642044" cy="4841776"/>
          </a:xfrm>
          <a:prstGeom prst="rect">
            <a:avLst/>
          </a:prstGeom>
        </p:spPr>
      </p:pic>
      <p:pic>
        <p:nvPicPr>
          <p:cNvPr id="11" name="Picture 10" descr="A grid with a red circle in the middle&#10;&#10;Description automatically generated">
            <a:extLst>
              <a:ext uri="{FF2B5EF4-FFF2-40B4-BE49-F238E27FC236}">
                <a16:creationId xmlns:a16="http://schemas.microsoft.com/office/drawing/2014/main" id="{1548B1FF-C588-9417-B307-342F8BDB1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2643113"/>
            <a:ext cx="2159053" cy="3539431"/>
          </a:xfrm>
          <a:prstGeom prst="rect">
            <a:avLst/>
          </a:prstGeom>
        </p:spPr>
      </p:pic>
    </p:spTree>
    <p:extLst>
      <p:ext uri="{BB962C8B-B14F-4D97-AF65-F5344CB8AC3E}">
        <p14:creationId xmlns:p14="http://schemas.microsoft.com/office/powerpoint/2010/main" val="394214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Techniques to model multiple materials</a:t>
            </a:r>
            <a:endParaRPr lang="en-GB" dirty="0"/>
          </a:p>
        </p:txBody>
      </p:sp>
      <p:sp>
        <p:nvSpPr>
          <p:cNvPr id="4" name="TextBox 3">
            <a:extLst>
              <a:ext uri="{FF2B5EF4-FFF2-40B4-BE49-F238E27FC236}">
                <a16:creationId xmlns:a16="http://schemas.microsoft.com/office/drawing/2014/main" id="{7880351A-C899-A9B1-5235-A970CA14CE33}"/>
              </a:ext>
            </a:extLst>
          </p:cNvPr>
          <p:cNvSpPr txBox="1"/>
          <p:nvPr/>
        </p:nvSpPr>
        <p:spPr>
          <a:xfrm>
            <a:off x="179512" y="2204864"/>
            <a:ext cx="4248472" cy="3693319"/>
          </a:xfrm>
          <a:prstGeom prst="rect">
            <a:avLst/>
          </a:prstGeom>
          <a:noFill/>
        </p:spPr>
        <p:txBody>
          <a:bodyPr wrap="square" rtlCol="0">
            <a:spAutoFit/>
          </a:bodyPr>
          <a:lstStyle/>
          <a:p>
            <a:r>
              <a:rPr lang="en-US" b="1" dirty="0"/>
              <a:t>Advantages: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Interactions can be modelled between materials, either with a distinct interface or a transition region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Complex interface structures are only limited by mesh resolution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uniform meshes can be used; simple to generate and no remeshing</a:t>
            </a:r>
          </a:p>
          <a:p>
            <a:pPr marL="285750" indent="-285750">
              <a:buFont typeface="Arial" panose="020B0604020202020204" pitchFamily="34" charset="0"/>
              <a:buChar char="•"/>
            </a:pPr>
            <a:endParaRPr lang="en-GB" dirty="0"/>
          </a:p>
        </p:txBody>
      </p:sp>
      <p:sp>
        <p:nvSpPr>
          <p:cNvPr id="9" name="TextBox 8">
            <a:extLst>
              <a:ext uri="{FF2B5EF4-FFF2-40B4-BE49-F238E27FC236}">
                <a16:creationId xmlns:a16="http://schemas.microsoft.com/office/drawing/2014/main" id="{8BA3FDEB-EAA8-B6A8-1592-6B5119178C2F}"/>
              </a:ext>
            </a:extLst>
          </p:cNvPr>
          <p:cNvSpPr txBox="1"/>
          <p:nvPr/>
        </p:nvSpPr>
        <p:spPr>
          <a:xfrm>
            <a:off x="4572000" y="2204864"/>
            <a:ext cx="4248472" cy="3416320"/>
          </a:xfrm>
          <a:prstGeom prst="rect">
            <a:avLst/>
          </a:prstGeom>
          <a:noFill/>
        </p:spPr>
        <p:txBody>
          <a:bodyPr wrap="square" rtlCol="0">
            <a:spAutoFit/>
          </a:bodyPr>
          <a:lstStyle/>
          <a:p>
            <a:r>
              <a:rPr lang="en-US" b="1" dirty="0"/>
              <a:t>Disadvantages: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GB" dirty="0"/>
              <a:t>Some technique to model where materials exist is now needed (more equations to solve)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There can be accuracy issues at boundaries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Not yet common in commercial codes – you’ll have to write these methods yourself</a:t>
            </a:r>
          </a:p>
        </p:txBody>
      </p:sp>
      <p:sp>
        <p:nvSpPr>
          <p:cNvPr id="3" name="TextBox 2">
            <a:extLst>
              <a:ext uri="{FF2B5EF4-FFF2-40B4-BE49-F238E27FC236}">
                <a16:creationId xmlns:a16="http://schemas.microsoft.com/office/drawing/2014/main" id="{9298838E-FD40-E10D-DC00-81A0CB5763A0}"/>
              </a:ext>
            </a:extLst>
          </p:cNvPr>
          <p:cNvSpPr txBox="1"/>
          <p:nvPr/>
        </p:nvSpPr>
        <p:spPr>
          <a:xfrm>
            <a:off x="384175" y="1484784"/>
            <a:ext cx="8220273" cy="646331"/>
          </a:xfrm>
          <a:prstGeom prst="rect">
            <a:avLst/>
          </a:prstGeom>
          <a:noFill/>
        </p:spPr>
        <p:txBody>
          <a:bodyPr wrap="square" rtlCol="0">
            <a:spAutoFit/>
          </a:bodyPr>
          <a:lstStyle/>
          <a:p>
            <a:pPr marL="342900" indent="-342900">
              <a:buFont typeface="+mj-lt"/>
              <a:buAutoNum type="arabicPeriod" startAt="3"/>
            </a:pPr>
            <a:r>
              <a:rPr lang="en-US" dirty="0"/>
              <a:t>All materials are represented on a single mesh, possibly with multiple materials existing in a given region</a:t>
            </a:r>
            <a:endParaRPr lang="en-GB" dirty="0"/>
          </a:p>
        </p:txBody>
      </p:sp>
    </p:spTree>
    <p:extLst>
      <p:ext uri="{BB962C8B-B14F-4D97-AF65-F5344CB8AC3E}">
        <p14:creationId xmlns:p14="http://schemas.microsoft.com/office/powerpoint/2010/main" val="301441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US" altLang="en-US" dirty="0"/>
              <a:t>Outline</a:t>
            </a:r>
          </a:p>
        </p:txBody>
      </p:sp>
      <p:sp>
        <p:nvSpPr>
          <p:cNvPr id="4099" name="Rectangle 5">
            <a:extLst>
              <a:ext uri="{FF2B5EF4-FFF2-40B4-BE49-F238E27FC236}">
                <a16:creationId xmlns:a16="http://schemas.microsoft.com/office/drawing/2014/main" id="{A869C384-EAEC-447D-BE1A-AEAD569499E4}"/>
              </a:ext>
            </a:extLst>
          </p:cNvPr>
          <p:cNvSpPr>
            <a:spLocks noGrp="1" noChangeArrowheads="1"/>
          </p:cNvSpPr>
          <p:nvPr>
            <p:ph idx="1"/>
          </p:nvPr>
        </p:nvSpPr>
        <p:spPr/>
        <p:txBody>
          <a:bodyPr/>
          <a:lstStyle/>
          <a:p>
            <a:pPr eaLnBrk="1" hangingPunct="1"/>
            <a:r>
              <a:rPr lang="en-US" altLang="en-US" dirty="0">
                <a:solidFill>
                  <a:schemeClr val="tx1">
                    <a:lumMod val="40000"/>
                    <a:lumOff val="60000"/>
                  </a:schemeClr>
                </a:solidFill>
              </a:rPr>
              <a:t>What do we mean by multiphysics?</a:t>
            </a:r>
          </a:p>
          <a:p>
            <a:pPr eaLnBrk="1" hangingPunct="1"/>
            <a:r>
              <a:rPr lang="en-US" altLang="en-US" dirty="0">
                <a:solidFill>
                  <a:schemeClr val="tx1">
                    <a:lumMod val="40000"/>
                    <a:lumOff val="60000"/>
                  </a:schemeClr>
                </a:solidFill>
              </a:rPr>
              <a:t>Methods for multiphysics</a:t>
            </a:r>
          </a:p>
          <a:p>
            <a:pPr eaLnBrk="1" hangingPunct="1"/>
            <a:r>
              <a:rPr lang="en-US" altLang="en-US" dirty="0"/>
              <a:t>Challenges of multiphysics modelling</a:t>
            </a:r>
          </a:p>
          <a:p>
            <a:pPr eaLnBrk="1" hangingPunct="1"/>
            <a:r>
              <a:rPr lang="en-US" altLang="en-US" dirty="0">
                <a:solidFill>
                  <a:schemeClr val="tx1">
                    <a:lumMod val="40000"/>
                    <a:lumOff val="60000"/>
                  </a:schemeClr>
                </a:solidFill>
              </a:rPr>
              <a:t>Multiphysics approaches</a:t>
            </a:r>
          </a:p>
        </p:txBody>
      </p:sp>
    </p:spTree>
    <p:extLst>
      <p:ext uri="{BB962C8B-B14F-4D97-AF65-F5344CB8AC3E}">
        <p14:creationId xmlns:p14="http://schemas.microsoft.com/office/powerpoint/2010/main" val="3547298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US" altLang="en-US" dirty="0"/>
              <a:t>Outline</a:t>
            </a:r>
          </a:p>
        </p:txBody>
      </p:sp>
      <p:sp>
        <p:nvSpPr>
          <p:cNvPr id="4099" name="Rectangle 5">
            <a:extLst>
              <a:ext uri="{FF2B5EF4-FFF2-40B4-BE49-F238E27FC236}">
                <a16:creationId xmlns:a16="http://schemas.microsoft.com/office/drawing/2014/main" id="{A869C384-EAEC-447D-BE1A-AEAD569499E4}"/>
              </a:ext>
            </a:extLst>
          </p:cNvPr>
          <p:cNvSpPr>
            <a:spLocks noGrp="1" noChangeArrowheads="1"/>
          </p:cNvSpPr>
          <p:nvPr>
            <p:ph idx="1"/>
          </p:nvPr>
        </p:nvSpPr>
        <p:spPr/>
        <p:txBody>
          <a:bodyPr/>
          <a:lstStyle/>
          <a:p>
            <a:pPr eaLnBrk="1" hangingPunct="1"/>
            <a:r>
              <a:rPr lang="en-US" altLang="en-US" dirty="0"/>
              <a:t>What do we mean by multiphysics?</a:t>
            </a:r>
          </a:p>
          <a:p>
            <a:pPr eaLnBrk="1" hangingPunct="1"/>
            <a:r>
              <a:rPr lang="en-US" altLang="en-US" dirty="0"/>
              <a:t>Methods for multiphysics</a:t>
            </a:r>
          </a:p>
          <a:p>
            <a:pPr eaLnBrk="1" hangingPunct="1"/>
            <a:r>
              <a:rPr lang="en-US" altLang="en-US" dirty="0"/>
              <a:t>Challenges of multiphysics modelling</a:t>
            </a:r>
          </a:p>
          <a:p>
            <a:pPr eaLnBrk="1" hangingPunct="1"/>
            <a:r>
              <a:rPr lang="en-US" altLang="en-US" dirty="0"/>
              <a:t>Multiphysics approaches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What are the challenges of multiphysics modelling</a:t>
            </a:r>
            <a:endParaRPr lang="en-GB" dirty="0"/>
          </a:p>
        </p:txBody>
      </p:sp>
      <p:sp>
        <p:nvSpPr>
          <p:cNvPr id="3" name="TextBox 2">
            <a:extLst>
              <a:ext uri="{FF2B5EF4-FFF2-40B4-BE49-F238E27FC236}">
                <a16:creationId xmlns:a16="http://schemas.microsoft.com/office/drawing/2014/main" id="{9298838E-FD40-E10D-DC00-81A0CB5763A0}"/>
              </a:ext>
            </a:extLst>
          </p:cNvPr>
          <p:cNvSpPr txBox="1"/>
          <p:nvPr/>
        </p:nvSpPr>
        <p:spPr>
          <a:xfrm>
            <a:off x="384175" y="1484784"/>
            <a:ext cx="8220273" cy="646331"/>
          </a:xfrm>
          <a:prstGeom prst="rect">
            <a:avLst/>
          </a:prstGeom>
          <a:noFill/>
        </p:spPr>
        <p:txBody>
          <a:bodyPr wrap="square" rtlCol="0">
            <a:spAutoFit/>
          </a:bodyPr>
          <a:lstStyle/>
          <a:p>
            <a:pPr marL="342900" indent="-342900">
              <a:buFont typeface="Arial" panose="020B0604020202020204" pitchFamily="34" charset="0"/>
              <a:buChar char="•"/>
            </a:pPr>
            <a:r>
              <a:rPr lang="en-US" dirty="0"/>
              <a:t>To illustrate the challenges, we consider a simple situation – two ideal gases</a:t>
            </a:r>
            <a:endParaRPr lang="en-GB" dirty="0"/>
          </a:p>
        </p:txBody>
      </p:sp>
      <p:sp>
        <p:nvSpPr>
          <p:cNvPr id="5" name="Rectangle 4">
            <a:extLst>
              <a:ext uri="{FF2B5EF4-FFF2-40B4-BE49-F238E27FC236}">
                <a16:creationId xmlns:a16="http://schemas.microsoft.com/office/drawing/2014/main" id="{E78060BE-531F-3FFB-F39E-146D8D9162A0}"/>
              </a:ext>
            </a:extLst>
          </p:cNvPr>
          <p:cNvSpPr/>
          <p:nvPr/>
        </p:nvSpPr>
        <p:spPr>
          <a:xfrm>
            <a:off x="384175" y="4725144"/>
            <a:ext cx="4187825" cy="10801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FA48F04-3941-1A4D-5F58-358586170ABD}"/>
              </a:ext>
            </a:extLst>
          </p:cNvPr>
          <p:cNvSpPr/>
          <p:nvPr/>
        </p:nvSpPr>
        <p:spPr>
          <a:xfrm>
            <a:off x="4574307" y="4725144"/>
            <a:ext cx="4187825" cy="1080120"/>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99BF5E7-D97A-AAA2-EAA4-C874D12053F8}"/>
              </a:ext>
            </a:extLst>
          </p:cNvPr>
          <p:cNvPicPr>
            <a:picLocks noChangeAspect="1"/>
          </p:cNvPicPr>
          <p:nvPr/>
        </p:nvPicPr>
        <p:blipFill>
          <a:blip r:embed="rId2">
            <a:alphaModFix/>
          </a:blip>
          <a:stretch>
            <a:fillRect/>
          </a:stretch>
        </p:blipFill>
        <p:spPr>
          <a:xfrm>
            <a:off x="1691679" y="5836088"/>
            <a:ext cx="1326769" cy="330560"/>
          </a:xfrm>
          <a:prstGeom prst="rect">
            <a:avLst/>
          </a:prstGeom>
          <a:noFill/>
        </p:spPr>
      </p:pic>
      <p:pic>
        <p:nvPicPr>
          <p:cNvPr id="11" name="Picture 10">
            <a:extLst>
              <a:ext uri="{FF2B5EF4-FFF2-40B4-BE49-F238E27FC236}">
                <a16:creationId xmlns:a16="http://schemas.microsoft.com/office/drawing/2014/main" id="{574E8D25-34E4-B778-00C3-5497C7646A52}"/>
              </a:ext>
            </a:extLst>
          </p:cNvPr>
          <p:cNvPicPr>
            <a:picLocks noChangeAspect="1"/>
          </p:cNvPicPr>
          <p:nvPr/>
        </p:nvPicPr>
        <p:blipFill>
          <a:blip r:embed="rId3"/>
          <a:stretch>
            <a:fillRect/>
          </a:stretch>
        </p:blipFill>
        <p:spPr>
          <a:xfrm>
            <a:off x="6125553" y="5836088"/>
            <a:ext cx="1263374" cy="330560"/>
          </a:xfrm>
          <a:prstGeom prst="rect">
            <a:avLst/>
          </a:prstGeom>
        </p:spPr>
      </p:pic>
      <p:sp>
        <p:nvSpPr>
          <p:cNvPr id="14" name="TextBox 13">
            <a:extLst>
              <a:ext uri="{FF2B5EF4-FFF2-40B4-BE49-F238E27FC236}">
                <a16:creationId xmlns:a16="http://schemas.microsoft.com/office/drawing/2014/main" id="{680E8FE0-B5BD-F552-D019-A06800514464}"/>
              </a:ext>
            </a:extLst>
          </p:cNvPr>
          <p:cNvSpPr txBox="1"/>
          <p:nvPr/>
        </p:nvSpPr>
        <p:spPr>
          <a:xfrm>
            <a:off x="377343" y="2276872"/>
            <a:ext cx="8220273" cy="646331"/>
          </a:xfrm>
          <a:prstGeom prst="rect">
            <a:avLst/>
          </a:prstGeom>
          <a:noFill/>
        </p:spPr>
        <p:txBody>
          <a:bodyPr wrap="square" rtlCol="0">
            <a:spAutoFit/>
          </a:bodyPr>
          <a:lstStyle/>
          <a:p>
            <a:pPr marL="342900" indent="-342900">
              <a:buFont typeface="Arial" panose="020B0604020202020204" pitchFamily="34" charset="0"/>
              <a:buChar char="•"/>
            </a:pPr>
            <a:r>
              <a:rPr lang="en-US" dirty="0"/>
              <a:t>As a wave passes through one material, it will eventually interact with the interface</a:t>
            </a:r>
            <a:endParaRPr lang="en-GB" dirty="0"/>
          </a:p>
        </p:txBody>
      </p:sp>
      <p:sp>
        <p:nvSpPr>
          <p:cNvPr id="15" name="TextBox 14">
            <a:extLst>
              <a:ext uri="{FF2B5EF4-FFF2-40B4-BE49-F238E27FC236}">
                <a16:creationId xmlns:a16="http://schemas.microsoft.com/office/drawing/2014/main" id="{C2C98CF1-CBFB-D488-C53A-79BECE40A447}"/>
              </a:ext>
            </a:extLst>
          </p:cNvPr>
          <p:cNvSpPr txBox="1"/>
          <p:nvPr/>
        </p:nvSpPr>
        <p:spPr>
          <a:xfrm>
            <a:off x="378519" y="3068960"/>
            <a:ext cx="8220273" cy="646331"/>
          </a:xfrm>
          <a:prstGeom prst="rect">
            <a:avLst/>
          </a:prstGeom>
          <a:noFill/>
        </p:spPr>
        <p:txBody>
          <a:bodyPr wrap="square" rtlCol="0">
            <a:spAutoFit/>
          </a:bodyPr>
          <a:lstStyle/>
          <a:p>
            <a:pPr marL="342900" indent="-342900">
              <a:buFont typeface="Arial" panose="020B0604020202020204" pitchFamily="34" charset="0"/>
              <a:buChar char="•"/>
            </a:pPr>
            <a:r>
              <a:rPr lang="en-US" dirty="0"/>
              <a:t>Our model needs to capture any waves transmitted, and any waves reflected when this interaction occurs</a:t>
            </a:r>
            <a:endParaRPr lang="en-GB" dirty="0"/>
          </a:p>
        </p:txBody>
      </p:sp>
      <p:sp>
        <p:nvSpPr>
          <p:cNvPr id="16" name="TextBox 15">
            <a:extLst>
              <a:ext uri="{FF2B5EF4-FFF2-40B4-BE49-F238E27FC236}">
                <a16:creationId xmlns:a16="http://schemas.microsoft.com/office/drawing/2014/main" id="{577926B9-6602-78A3-5437-3A47B0677629}"/>
              </a:ext>
            </a:extLst>
          </p:cNvPr>
          <p:cNvSpPr txBox="1"/>
          <p:nvPr/>
        </p:nvSpPr>
        <p:spPr>
          <a:xfrm>
            <a:off x="377342" y="3861048"/>
            <a:ext cx="8220273" cy="369332"/>
          </a:xfrm>
          <a:prstGeom prst="rect">
            <a:avLst/>
          </a:prstGeom>
          <a:noFill/>
        </p:spPr>
        <p:txBody>
          <a:bodyPr wrap="square" rtlCol="0">
            <a:spAutoFit/>
          </a:bodyPr>
          <a:lstStyle/>
          <a:p>
            <a:pPr marL="342900" indent="-342900">
              <a:buFont typeface="Arial" panose="020B0604020202020204" pitchFamily="34" charset="0"/>
              <a:buChar char="•"/>
            </a:pPr>
            <a:r>
              <a:rPr lang="en-US" dirty="0"/>
              <a:t>This interaction will also give velocity to the interface</a:t>
            </a:r>
            <a:endParaRPr lang="en-GB" dirty="0"/>
          </a:p>
        </p:txBody>
      </p:sp>
      <p:sp>
        <p:nvSpPr>
          <p:cNvPr id="17" name="Rectangle 16">
            <a:extLst>
              <a:ext uri="{FF2B5EF4-FFF2-40B4-BE49-F238E27FC236}">
                <a16:creationId xmlns:a16="http://schemas.microsoft.com/office/drawing/2014/main" id="{6046FE11-3A99-2ACC-CB87-76A8C668DB0B}"/>
              </a:ext>
            </a:extLst>
          </p:cNvPr>
          <p:cNvSpPr/>
          <p:nvPr/>
        </p:nvSpPr>
        <p:spPr>
          <a:xfrm>
            <a:off x="377342" y="4725144"/>
            <a:ext cx="2970522" cy="108012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572D5E59-F076-417D-E8F1-BDEEE502203C}"/>
              </a:ext>
            </a:extLst>
          </p:cNvPr>
          <p:cNvCxnSpPr/>
          <p:nvPr/>
        </p:nvCxnSpPr>
        <p:spPr>
          <a:xfrm>
            <a:off x="2784392" y="5238493"/>
            <a:ext cx="936104" cy="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E891F14-C3DE-BFB7-BFF8-4A0F1CE30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42" y="4730801"/>
            <a:ext cx="8382483" cy="1080119"/>
          </a:xfrm>
          <a:prstGeom prst="rect">
            <a:avLst/>
          </a:prstGeom>
        </p:spPr>
      </p:pic>
    </p:spTree>
    <p:extLst>
      <p:ext uri="{BB962C8B-B14F-4D97-AF65-F5344CB8AC3E}">
        <p14:creationId xmlns:p14="http://schemas.microsoft.com/office/powerpoint/2010/main" val="183638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Why are these challenges to model?</a:t>
            </a:r>
            <a:endParaRPr lang="en-GB" dirty="0"/>
          </a:p>
        </p:txBody>
      </p:sp>
      <p:sp>
        <p:nvSpPr>
          <p:cNvPr id="3" name="TextBox 2">
            <a:extLst>
              <a:ext uri="{FF2B5EF4-FFF2-40B4-BE49-F238E27FC236}">
                <a16:creationId xmlns:a16="http://schemas.microsoft.com/office/drawing/2014/main" id="{9298838E-FD40-E10D-DC00-81A0CB5763A0}"/>
              </a:ext>
            </a:extLst>
          </p:cNvPr>
          <p:cNvSpPr txBox="1"/>
          <p:nvPr/>
        </p:nvSpPr>
        <p:spPr>
          <a:xfrm>
            <a:off x="384175" y="1484784"/>
            <a:ext cx="8220273" cy="646331"/>
          </a:xfrm>
          <a:prstGeom prst="rect">
            <a:avLst/>
          </a:prstGeom>
          <a:noFill/>
        </p:spPr>
        <p:txBody>
          <a:bodyPr wrap="square" rtlCol="0">
            <a:spAutoFit/>
          </a:bodyPr>
          <a:lstStyle/>
          <a:p>
            <a:pPr marL="342900" indent="-342900">
              <a:buFont typeface="Arial" panose="020B0604020202020204" pitchFamily="34" charset="0"/>
              <a:buChar char="•"/>
            </a:pPr>
            <a:r>
              <a:rPr lang="en-US" dirty="0"/>
              <a:t>It is worth considering why modelling the interaction between two materials is actually difficult</a:t>
            </a:r>
            <a:endParaRPr lang="en-GB" dirty="0"/>
          </a:p>
        </p:txBody>
      </p:sp>
      <p:sp>
        <p:nvSpPr>
          <p:cNvPr id="5" name="Rectangle 4">
            <a:extLst>
              <a:ext uri="{FF2B5EF4-FFF2-40B4-BE49-F238E27FC236}">
                <a16:creationId xmlns:a16="http://schemas.microsoft.com/office/drawing/2014/main" id="{E78060BE-531F-3FFB-F39E-146D8D9162A0}"/>
              </a:ext>
            </a:extLst>
          </p:cNvPr>
          <p:cNvSpPr/>
          <p:nvPr/>
        </p:nvSpPr>
        <p:spPr>
          <a:xfrm>
            <a:off x="384175" y="4725144"/>
            <a:ext cx="2099593" cy="10801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FA48F04-3941-1A4D-5F58-358586170ABD}"/>
              </a:ext>
            </a:extLst>
          </p:cNvPr>
          <p:cNvSpPr/>
          <p:nvPr/>
        </p:nvSpPr>
        <p:spPr>
          <a:xfrm>
            <a:off x="2483768" y="4725144"/>
            <a:ext cx="6278365" cy="1080120"/>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99BF5E7-D97A-AAA2-EAA4-C874D12053F8}"/>
              </a:ext>
            </a:extLst>
          </p:cNvPr>
          <p:cNvPicPr>
            <a:picLocks noChangeAspect="1"/>
          </p:cNvPicPr>
          <p:nvPr/>
        </p:nvPicPr>
        <p:blipFill>
          <a:blip r:embed="rId2">
            <a:alphaModFix/>
          </a:blip>
          <a:stretch>
            <a:fillRect/>
          </a:stretch>
        </p:blipFill>
        <p:spPr>
          <a:xfrm>
            <a:off x="1691679" y="5836088"/>
            <a:ext cx="1326769" cy="330560"/>
          </a:xfrm>
          <a:prstGeom prst="rect">
            <a:avLst/>
          </a:prstGeom>
          <a:noFill/>
        </p:spPr>
      </p:pic>
      <p:pic>
        <p:nvPicPr>
          <p:cNvPr id="11" name="Picture 10">
            <a:extLst>
              <a:ext uri="{FF2B5EF4-FFF2-40B4-BE49-F238E27FC236}">
                <a16:creationId xmlns:a16="http://schemas.microsoft.com/office/drawing/2014/main" id="{574E8D25-34E4-B778-00C3-5497C7646A52}"/>
              </a:ext>
            </a:extLst>
          </p:cNvPr>
          <p:cNvPicPr>
            <a:picLocks noChangeAspect="1"/>
          </p:cNvPicPr>
          <p:nvPr/>
        </p:nvPicPr>
        <p:blipFill>
          <a:blip r:embed="rId3"/>
          <a:stretch>
            <a:fillRect/>
          </a:stretch>
        </p:blipFill>
        <p:spPr>
          <a:xfrm>
            <a:off x="6125553" y="5836088"/>
            <a:ext cx="1263374" cy="330560"/>
          </a:xfrm>
          <a:prstGeom prst="rect">
            <a:avLst/>
          </a:prstGeom>
        </p:spPr>
      </p:pic>
      <p:sp>
        <p:nvSpPr>
          <p:cNvPr id="14" name="TextBox 13">
            <a:extLst>
              <a:ext uri="{FF2B5EF4-FFF2-40B4-BE49-F238E27FC236}">
                <a16:creationId xmlns:a16="http://schemas.microsoft.com/office/drawing/2014/main" id="{680E8FE0-B5BD-F552-D019-A06800514464}"/>
              </a:ext>
            </a:extLst>
          </p:cNvPr>
          <p:cNvSpPr txBox="1"/>
          <p:nvPr/>
        </p:nvSpPr>
        <p:spPr>
          <a:xfrm>
            <a:off x="377343" y="2276872"/>
            <a:ext cx="8220273" cy="646331"/>
          </a:xfrm>
          <a:prstGeom prst="rect">
            <a:avLst/>
          </a:prstGeom>
          <a:noFill/>
        </p:spPr>
        <p:txBody>
          <a:bodyPr wrap="square" rtlCol="0">
            <a:spAutoFit/>
          </a:bodyPr>
          <a:lstStyle/>
          <a:p>
            <a:pPr marL="342900" indent="-342900">
              <a:buFont typeface="Arial" panose="020B0604020202020204" pitchFamily="34" charset="0"/>
              <a:buChar char="•"/>
            </a:pPr>
            <a:r>
              <a:rPr lang="en-US" dirty="0"/>
              <a:t>To do this, we consider the simplest dynamic test case we can – the entire domain moving with a single velocity</a:t>
            </a:r>
            <a:endParaRPr lang="en-GB" dirty="0"/>
          </a:p>
        </p:txBody>
      </p:sp>
      <p:sp>
        <p:nvSpPr>
          <p:cNvPr id="15" name="TextBox 14">
            <a:extLst>
              <a:ext uri="{FF2B5EF4-FFF2-40B4-BE49-F238E27FC236}">
                <a16:creationId xmlns:a16="http://schemas.microsoft.com/office/drawing/2014/main" id="{C2C98CF1-CBFB-D488-C53A-79BECE40A447}"/>
              </a:ext>
            </a:extLst>
          </p:cNvPr>
          <p:cNvSpPr txBox="1"/>
          <p:nvPr/>
        </p:nvSpPr>
        <p:spPr>
          <a:xfrm>
            <a:off x="378519" y="3068960"/>
            <a:ext cx="8220273" cy="646331"/>
          </a:xfrm>
          <a:prstGeom prst="rect">
            <a:avLst/>
          </a:prstGeom>
          <a:noFill/>
        </p:spPr>
        <p:txBody>
          <a:bodyPr wrap="square" rtlCol="0">
            <a:spAutoFit/>
          </a:bodyPr>
          <a:lstStyle/>
          <a:p>
            <a:pPr marL="342900" indent="-342900">
              <a:buFont typeface="Arial" panose="020B0604020202020204" pitchFamily="34" charset="0"/>
              <a:buChar char="•"/>
            </a:pPr>
            <a:r>
              <a:rPr lang="en-US" dirty="0"/>
              <a:t>The physics of the material interface here is simple, it should also move with the material velocity</a:t>
            </a:r>
            <a:endParaRPr lang="en-GB" dirty="0"/>
          </a:p>
        </p:txBody>
      </p:sp>
      <p:sp>
        <p:nvSpPr>
          <p:cNvPr id="16" name="TextBox 15">
            <a:extLst>
              <a:ext uri="{FF2B5EF4-FFF2-40B4-BE49-F238E27FC236}">
                <a16:creationId xmlns:a16="http://schemas.microsoft.com/office/drawing/2014/main" id="{577926B9-6602-78A3-5437-3A47B0677629}"/>
              </a:ext>
            </a:extLst>
          </p:cNvPr>
          <p:cNvSpPr txBox="1"/>
          <p:nvPr/>
        </p:nvSpPr>
        <p:spPr>
          <a:xfrm>
            <a:off x="377342" y="3861048"/>
            <a:ext cx="8220273" cy="646331"/>
          </a:xfrm>
          <a:prstGeom prst="rect">
            <a:avLst/>
          </a:prstGeom>
          <a:noFill/>
        </p:spPr>
        <p:txBody>
          <a:bodyPr wrap="square" rtlCol="0">
            <a:spAutoFit/>
          </a:bodyPr>
          <a:lstStyle/>
          <a:p>
            <a:pPr marL="342900" indent="-342900">
              <a:buFont typeface="Arial" panose="020B0604020202020204" pitchFamily="34" charset="0"/>
              <a:buChar char="•"/>
            </a:pPr>
            <a:r>
              <a:rPr lang="en-US" dirty="0"/>
              <a:t>So a simple assumption might be to have equation of state parameters being a function of space; governed by this velocity</a:t>
            </a:r>
            <a:endParaRPr lang="en-GB" dirty="0"/>
          </a:p>
        </p:txBody>
      </p:sp>
      <p:cxnSp>
        <p:nvCxnSpPr>
          <p:cNvPr id="7" name="Straight Arrow Connector 6">
            <a:extLst>
              <a:ext uri="{FF2B5EF4-FFF2-40B4-BE49-F238E27FC236}">
                <a16:creationId xmlns:a16="http://schemas.microsoft.com/office/drawing/2014/main" id="{9170F1C0-A73E-2455-ACAF-3F35A4ECBD0D}"/>
              </a:ext>
            </a:extLst>
          </p:cNvPr>
          <p:cNvCxnSpPr>
            <a:cxnSpLocks/>
          </p:cNvCxnSpPr>
          <p:nvPr/>
        </p:nvCxnSpPr>
        <p:spPr>
          <a:xfrm>
            <a:off x="2051720" y="5301208"/>
            <a:ext cx="1224136" cy="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872A85B-09FE-6152-2146-0CA765F07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75" y="4699372"/>
            <a:ext cx="8375650" cy="1121304"/>
          </a:xfrm>
          <a:prstGeom prst="rect">
            <a:avLst/>
          </a:prstGeom>
        </p:spPr>
      </p:pic>
    </p:spTree>
    <p:extLst>
      <p:ext uri="{BB962C8B-B14F-4D97-AF65-F5344CB8AC3E}">
        <p14:creationId xmlns:p14="http://schemas.microsoft.com/office/powerpoint/2010/main" val="166106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Why are these challenges to model?</a:t>
            </a:r>
            <a:endParaRPr lang="en-GB" dirty="0"/>
          </a:p>
        </p:txBody>
      </p:sp>
      <p:sp>
        <p:nvSpPr>
          <p:cNvPr id="3" name="TextBox 2">
            <a:extLst>
              <a:ext uri="{FF2B5EF4-FFF2-40B4-BE49-F238E27FC236}">
                <a16:creationId xmlns:a16="http://schemas.microsoft.com/office/drawing/2014/main" id="{9298838E-FD40-E10D-DC00-81A0CB5763A0}"/>
              </a:ext>
            </a:extLst>
          </p:cNvPr>
          <p:cNvSpPr txBox="1"/>
          <p:nvPr/>
        </p:nvSpPr>
        <p:spPr>
          <a:xfrm>
            <a:off x="384175" y="1484784"/>
            <a:ext cx="8220273" cy="646331"/>
          </a:xfrm>
          <a:prstGeom prst="rect">
            <a:avLst/>
          </a:prstGeom>
          <a:noFill/>
        </p:spPr>
        <p:txBody>
          <a:bodyPr wrap="square" rtlCol="0">
            <a:spAutoFit/>
          </a:bodyPr>
          <a:lstStyle/>
          <a:p>
            <a:pPr marL="342900" indent="-342900">
              <a:buFont typeface="Arial" panose="020B0604020202020204" pitchFamily="34" charset="0"/>
              <a:buChar char="•"/>
            </a:pPr>
            <a:r>
              <a:rPr lang="en-US" dirty="0"/>
              <a:t>The underlying evolution equations are straightforward; for the fluid variables, we just need the compressible Euler equations</a:t>
            </a:r>
            <a:endParaRPr lang="en-GB" dirty="0"/>
          </a:p>
        </p:txBody>
      </p:sp>
      <p:sp>
        <p:nvSpPr>
          <p:cNvPr id="14" name="TextBox 13">
            <a:extLst>
              <a:ext uri="{FF2B5EF4-FFF2-40B4-BE49-F238E27FC236}">
                <a16:creationId xmlns:a16="http://schemas.microsoft.com/office/drawing/2014/main" id="{680E8FE0-B5BD-F552-D019-A06800514464}"/>
              </a:ext>
            </a:extLst>
          </p:cNvPr>
          <p:cNvSpPr txBox="1"/>
          <p:nvPr/>
        </p:nvSpPr>
        <p:spPr>
          <a:xfrm>
            <a:off x="384174" y="3459824"/>
            <a:ext cx="8220273" cy="1200329"/>
          </a:xfrm>
          <a:prstGeom prst="rect">
            <a:avLst/>
          </a:prstGeom>
          <a:noFill/>
        </p:spPr>
        <p:txBody>
          <a:bodyPr wrap="square" rtlCol="0">
            <a:spAutoFit/>
          </a:bodyPr>
          <a:lstStyle/>
          <a:p>
            <a:pPr marL="342900" indent="-342900">
              <a:buFont typeface="Arial" panose="020B0604020202020204" pitchFamily="34" charset="0"/>
              <a:buChar char="•"/>
            </a:pPr>
            <a:r>
              <a:rPr lang="en-GB" dirty="0"/>
              <a:t>If the equation of state is spatially varying, this introduces another variable within our model, and thus we need an evolution equation to describe it</a:t>
            </a:r>
          </a:p>
          <a:p>
            <a:endParaRPr lang="en-GB" dirty="0"/>
          </a:p>
          <a:p>
            <a:pPr marL="342900" indent="-342900">
              <a:buFont typeface="Arial" panose="020B0604020202020204" pitchFamily="34" charset="0"/>
              <a:buChar char="•"/>
            </a:pPr>
            <a:r>
              <a:rPr lang="en-GB" dirty="0"/>
              <a:t>This is simple, since it behaves much like an advective tracer</a:t>
            </a:r>
          </a:p>
        </p:txBody>
      </p:sp>
      <p:sp>
        <p:nvSpPr>
          <p:cNvPr id="15" name="TextBox 14">
            <a:extLst>
              <a:ext uri="{FF2B5EF4-FFF2-40B4-BE49-F238E27FC236}">
                <a16:creationId xmlns:a16="http://schemas.microsoft.com/office/drawing/2014/main" id="{C2C98CF1-CBFB-D488-C53A-79BECE40A447}"/>
              </a:ext>
            </a:extLst>
          </p:cNvPr>
          <p:cNvSpPr txBox="1"/>
          <p:nvPr/>
        </p:nvSpPr>
        <p:spPr>
          <a:xfrm>
            <a:off x="384174" y="3820577"/>
            <a:ext cx="8220273" cy="369332"/>
          </a:xfrm>
          <a:prstGeom prst="rect">
            <a:avLst/>
          </a:prstGeom>
          <a:noFill/>
        </p:spPr>
        <p:txBody>
          <a:bodyPr wrap="square" rtlCol="0">
            <a:spAutoFit/>
          </a:bodyPr>
          <a:lstStyle/>
          <a:p>
            <a:pPr marL="342900" indent="-342900">
              <a:buFont typeface="Arial" panose="020B0604020202020204" pitchFamily="34" charset="0"/>
              <a:buChar char="•"/>
            </a:pPr>
            <a:r>
              <a:rPr lang="en-US" dirty="0"/>
              <a:t>We still have an ideal gas equation of state to close this system</a:t>
            </a:r>
            <a:endParaRPr lang="en-GB" dirty="0"/>
          </a:p>
        </p:txBody>
      </p:sp>
      <p:pic>
        <p:nvPicPr>
          <p:cNvPr id="9" name="Picture 8">
            <a:extLst>
              <a:ext uri="{FF2B5EF4-FFF2-40B4-BE49-F238E27FC236}">
                <a16:creationId xmlns:a16="http://schemas.microsoft.com/office/drawing/2014/main" id="{4DC802BB-FA1B-BEB3-2672-3D22F1C8615F}"/>
              </a:ext>
            </a:extLst>
          </p:cNvPr>
          <p:cNvPicPr>
            <a:picLocks noChangeAspect="1"/>
          </p:cNvPicPr>
          <p:nvPr/>
        </p:nvPicPr>
        <p:blipFill>
          <a:blip r:embed="rId2"/>
          <a:stretch>
            <a:fillRect/>
          </a:stretch>
        </p:blipFill>
        <p:spPr>
          <a:xfrm>
            <a:off x="2051720" y="2212618"/>
            <a:ext cx="4458086" cy="1295512"/>
          </a:xfrm>
          <a:prstGeom prst="rect">
            <a:avLst/>
          </a:prstGeom>
        </p:spPr>
      </p:pic>
      <p:pic>
        <p:nvPicPr>
          <p:cNvPr id="12" name="Picture 11">
            <a:extLst>
              <a:ext uri="{FF2B5EF4-FFF2-40B4-BE49-F238E27FC236}">
                <a16:creationId xmlns:a16="http://schemas.microsoft.com/office/drawing/2014/main" id="{0D21BDF6-D54C-1A75-A32C-74CFA5781E56}"/>
              </a:ext>
            </a:extLst>
          </p:cNvPr>
          <p:cNvPicPr>
            <a:picLocks noChangeAspect="1"/>
          </p:cNvPicPr>
          <p:nvPr/>
        </p:nvPicPr>
        <p:blipFill>
          <a:blip r:embed="rId3"/>
          <a:stretch>
            <a:fillRect/>
          </a:stretch>
        </p:blipFill>
        <p:spPr>
          <a:xfrm>
            <a:off x="2783303" y="4747312"/>
            <a:ext cx="2994920" cy="800169"/>
          </a:xfrm>
          <a:prstGeom prst="rect">
            <a:avLst/>
          </a:prstGeom>
        </p:spPr>
      </p:pic>
      <p:pic>
        <p:nvPicPr>
          <p:cNvPr id="18" name="Picture 17">
            <a:extLst>
              <a:ext uri="{FF2B5EF4-FFF2-40B4-BE49-F238E27FC236}">
                <a16:creationId xmlns:a16="http://schemas.microsoft.com/office/drawing/2014/main" id="{90EF6F20-1575-5074-2247-571EAFB49A74}"/>
              </a:ext>
            </a:extLst>
          </p:cNvPr>
          <p:cNvPicPr>
            <a:picLocks noChangeAspect="1"/>
          </p:cNvPicPr>
          <p:nvPr/>
        </p:nvPicPr>
        <p:blipFill>
          <a:blip r:embed="rId4"/>
          <a:stretch>
            <a:fillRect/>
          </a:stretch>
        </p:blipFill>
        <p:spPr>
          <a:xfrm>
            <a:off x="2051720" y="2181081"/>
            <a:ext cx="4564776" cy="1607959"/>
          </a:xfrm>
          <a:prstGeom prst="rect">
            <a:avLst/>
          </a:prstGeom>
        </p:spPr>
      </p:pic>
      <p:pic>
        <p:nvPicPr>
          <p:cNvPr id="20" name="Picture 19">
            <a:extLst>
              <a:ext uri="{FF2B5EF4-FFF2-40B4-BE49-F238E27FC236}">
                <a16:creationId xmlns:a16="http://schemas.microsoft.com/office/drawing/2014/main" id="{2A8D2134-A80E-74E2-B554-4B4A9FAE7407}"/>
              </a:ext>
            </a:extLst>
          </p:cNvPr>
          <p:cNvPicPr>
            <a:picLocks noChangeAspect="1"/>
          </p:cNvPicPr>
          <p:nvPr/>
        </p:nvPicPr>
        <p:blipFill>
          <a:blip r:embed="rId5"/>
          <a:stretch>
            <a:fillRect/>
          </a:stretch>
        </p:blipFill>
        <p:spPr>
          <a:xfrm>
            <a:off x="3434870" y="4221446"/>
            <a:ext cx="1798476" cy="396274"/>
          </a:xfrm>
          <a:prstGeom prst="rect">
            <a:avLst/>
          </a:prstGeom>
        </p:spPr>
      </p:pic>
      <p:sp>
        <p:nvSpPr>
          <p:cNvPr id="21" name="TextBox 20">
            <a:extLst>
              <a:ext uri="{FF2B5EF4-FFF2-40B4-BE49-F238E27FC236}">
                <a16:creationId xmlns:a16="http://schemas.microsoft.com/office/drawing/2014/main" id="{611938CF-227E-BBC5-188E-F903C890FB34}"/>
              </a:ext>
            </a:extLst>
          </p:cNvPr>
          <p:cNvSpPr txBox="1"/>
          <p:nvPr/>
        </p:nvSpPr>
        <p:spPr>
          <a:xfrm>
            <a:off x="384173" y="4786873"/>
            <a:ext cx="8220273" cy="369332"/>
          </a:xfrm>
          <a:prstGeom prst="rect">
            <a:avLst/>
          </a:prstGeom>
          <a:noFill/>
        </p:spPr>
        <p:txBody>
          <a:bodyPr wrap="square" rtlCol="0">
            <a:spAutoFit/>
          </a:bodyPr>
          <a:lstStyle/>
          <a:p>
            <a:pPr marL="342900" indent="-342900">
              <a:buFont typeface="Arial" panose="020B0604020202020204" pitchFamily="34" charset="0"/>
              <a:buChar char="•"/>
            </a:pPr>
            <a:r>
              <a:rPr lang="en-US" dirty="0"/>
              <a:t>But since    is a variable, we have </a:t>
            </a:r>
            <a:endParaRPr lang="en-GB" dirty="0"/>
          </a:p>
        </p:txBody>
      </p:sp>
      <p:pic>
        <p:nvPicPr>
          <p:cNvPr id="27" name="Picture 26">
            <a:extLst>
              <a:ext uri="{FF2B5EF4-FFF2-40B4-BE49-F238E27FC236}">
                <a16:creationId xmlns:a16="http://schemas.microsoft.com/office/drawing/2014/main" id="{4DB32BAF-DEA8-35CC-0477-101B4701F1DA}"/>
              </a:ext>
            </a:extLst>
          </p:cNvPr>
          <p:cNvPicPr>
            <a:picLocks noChangeAspect="1"/>
          </p:cNvPicPr>
          <p:nvPr/>
        </p:nvPicPr>
        <p:blipFill>
          <a:blip r:embed="rId6">
            <a:duotone>
              <a:schemeClr val="accent4">
                <a:shade val="45000"/>
                <a:satMod val="135000"/>
              </a:schemeClr>
              <a:prstClr val="white"/>
            </a:duotone>
          </a:blip>
          <a:stretch>
            <a:fillRect/>
          </a:stretch>
        </p:blipFill>
        <p:spPr>
          <a:xfrm>
            <a:off x="1763688" y="4869160"/>
            <a:ext cx="243861" cy="266723"/>
          </a:xfrm>
          <a:prstGeom prst="rect">
            <a:avLst/>
          </a:prstGeom>
        </p:spPr>
      </p:pic>
      <p:pic>
        <p:nvPicPr>
          <p:cNvPr id="29" name="Picture 28">
            <a:extLst>
              <a:ext uri="{FF2B5EF4-FFF2-40B4-BE49-F238E27FC236}">
                <a16:creationId xmlns:a16="http://schemas.microsoft.com/office/drawing/2014/main" id="{E9836093-E7C8-AEFD-CA54-33AFC8A7F2D0}"/>
              </a:ext>
            </a:extLst>
          </p:cNvPr>
          <p:cNvPicPr>
            <a:picLocks noChangeAspect="1"/>
          </p:cNvPicPr>
          <p:nvPr/>
        </p:nvPicPr>
        <p:blipFill>
          <a:blip r:embed="rId7"/>
          <a:stretch>
            <a:fillRect/>
          </a:stretch>
        </p:blipFill>
        <p:spPr>
          <a:xfrm>
            <a:off x="3462862" y="5204137"/>
            <a:ext cx="1512168" cy="365847"/>
          </a:xfrm>
          <a:prstGeom prst="rect">
            <a:avLst/>
          </a:prstGeom>
        </p:spPr>
      </p:pic>
    </p:spTree>
    <p:extLst>
      <p:ext uri="{BB962C8B-B14F-4D97-AF65-F5344CB8AC3E}">
        <p14:creationId xmlns:p14="http://schemas.microsoft.com/office/powerpoint/2010/main" val="407816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Why is this the equation for a material interface?</a:t>
            </a:r>
            <a:endParaRPr lang="en-GB" dirty="0"/>
          </a:p>
        </p:txBody>
      </p:sp>
      <p:sp>
        <p:nvSpPr>
          <p:cNvPr id="3" name="TextBox 2">
            <a:extLst>
              <a:ext uri="{FF2B5EF4-FFF2-40B4-BE49-F238E27FC236}">
                <a16:creationId xmlns:a16="http://schemas.microsoft.com/office/drawing/2014/main" id="{9298838E-FD40-E10D-DC00-81A0CB5763A0}"/>
              </a:ext>
            </a:extLst>
          </p:cNvPr>
          <p:cNvSpPr txBox="1"/>
          <p:nvPr/>
        </p:nvSpPr>
        <p:spPr>
          <a:xfrm>
            <a:off x="384175" y="1412776"/>
            <a:ext cx="8220273" cy="4801314"/>
          </a:xfrm>
          <a:prstGeom prst="rect">
            <a:avLst/>
          </a:prstGeom>
          <a:noFill/>
        </p:spPr>
        <p:txBody>
          <a:bodyPr wrap="square" rtlCol="0">
            <a:spAutoFit/>
          </a:bodyPr>
          <a:lstStyle/>
          <a:p>
            <a:pPr marL="342900" indent="-342900">
              <a:buFont typeface="Arial" panose="020B0604020202020204" pitchFamily="34" charset="0"/>
              <a:buChar char="•"/>
            </a:pPr>
            <a:r>
              <a:rPr lang="en-GB" dirty="0"/>
              <a:t>A material interface in thermodynamic equilibrium is defined by having a constant pressure and velocity, and a jump in density</a:t>
            </a:r>
            <a:br>
              <a:rPr lang="en-GB" dirty="0"/>
            </a:br>
            <a:endParaRPr lang="en-GB" dirty="0"/>
          </a:p>
          <a:p>
            <a:pPr marL="342900" indent="-342900">
              <a:buFont typeface="Arial" panose="020B0604020202020204" pitchFamily="34" charset="0"/>
              <a:buChar char="•"/>
            </a:pPr>
            <a:r>
              <a:rPr lang="en-GB" dirty="0"/>
              <a:t>A contact discontinuity is defined by having a constant pressure and velocity, and a jump in density</a:t>
            </a:r>
            <a:br>
              <a:rPr lang="en-GB" dirty="0"/>
            </a:br>
            <a:endParaRPr lang="en-GB" dirty="0"/>
          </a:p>
          <a:p>
            <a:pPr marL="342900" indent="-342900">
              <a:buFont typeface="Arial" panose="020B0604020202020204" pitchFamily="34" charset="0"/>
              <a:buChar char="•"/>
            </a:pPr>
            <a:r>
              <a:rPr lang="en-GB" dirty="0"/>
              <a:t>From previous lectures, a contact discontinuity moves at the speed of the material, i.e.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 When a wave interacts with an interface, we assume (for now) that there is no change in phase, or change in material, of either of the two initial states, i.e. there is no mass transfer over the interface</a:t>
            </a:r>
            <a:br>
              <a:rPr lang="en-GB" dirty="0"/>
            </a:br>
            <a:endParaRPr lang="en-GB" dirty="0"/>
          </a:p>
          <a:p>
            <a:pPr marL="342900" indent="-342900">
              <a:buFont typeface="Arial" panose="020B0604020202020204" pitchFamily="34" charset="0"/>
              <a:buChar char="•"/>
            </a:pPr>
            <a:r>
              <a:rPr lang="en-GB" dirty="0"/>
              <a:t>Again, the only wave for which this property holds is the contact discontinuity</a:t>
            </a:r>
          </a:p>
        </p:txBody>
      </p:sp>
      <p:pic>
        <p:nvPicPr>
          <p:cNvPr id="9" name="Picture 8">
            <a:extLst>
              <a:ext uri="{FF2B5EF4-FFF2-40B4-BE49-F238E27FC236}">
                <a16:creationId xmlns:a16="http://schemas.microsoft.com/office/drawing/2014/main" id="{4ADC125E-57D5-AE75-277C-9D4CA4BBC180}"/>
              </a:ext>
            </a:extLst>
          </p:cNvPr>
          <p:cNvPicPr>
            <a:picLocks noChangeAspect="1"/>
          </p:cNvPicPr>
          <p:nvPr/>
        </p:nvPicPr>
        <p:blipFill>
          <a:blip r:embed="rId2"/>
          <a:stretch>
            <a:fillRect/>
          </a:stretch>
        </p:blipFill>
        <p:spPr>
          <a:xfrm>
            <a:off x="3059832" y="3645024"/>
            <a:ext cx="1646063" cy="624894"/>
          </a:xfrm>
          <a:prstGeom prst="rect">
            <a:avLst/>
          </a:prstGeom>
        </p:spPr>
      </p:pic>
    </p:spTree>
    <p:extLst>
      <p:ext uri="{BB962C8B-B14F-4D97-AF65-F5344CB8AC3E}">
        <p14:creationId xmlns:p14="http://schemas.microsoft.com/office/powerpoint/2010/main" val="1694445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Testing this approach</a:t>
            </a:r>
            <a:endParaRPr lang="en-GB" dirty="0"/>
          </a:p>
        </p:txBody>
      </p:sp>
      <p:sp>
        <p:nvSpPr>
          <p:cNvPr id="3" name="TextBox 2">
            <a:extLst>
              <a:ext uri="{FF2B5EF4-FFF2-40B4-BE49-F238E27FC236}">
                <a16:creationId xmlns:a16="http://schemas.microsoft.com/office/drawing/2014/main" id="{9298838E-FD40-E10D-DC00-81A0CB5763A0}"/>
              </a:ext>
            </a:extLst>
          </p:cNvPr>
          <p:cNvSpPr txBox="1"/>
          <p:nvPr/>
        </p:nvSpPr>
        <p:spPr>
          <a:xfrm>
            <a:off x="384175" y="1443841"/>
            <a:ext cx="8220273" cy="4247317"/>
          </a:xfrm>
          <a:prstGeom prst="rect">
            <a:avLst/>
          </a:prstGeom>
          <a:noFill/>
        </p:spPr>
        <p:txBody>
          <a:bodyPr wrap="square" rtlCol="0">
            <a:spAutoFit/>
          </a:bodyPr>
          <a:lstStyle/>
          <a:p>
            <a:pPr marL="342900" indent="-342900">
              <a:buFont typeface="Arial" panose="020B0604020202020204" pitchFamily="34" charset="0"/>
              <a:buChar char="•"/>
            </a:pPr>
            <a:r>
              <a:rPr lang="en-GB" dirty="0"/>
              <a:t>The full initial data for a moving </a:t>
            </a:r>
            <a:br>
              <a:rPr lang="en-GB" dirty="0"/>
            </a:br>
            <a:r>
              <a:rPr lang="en-GB" dirty="0"/>
              <a:t>contact discontinuity is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Two different materials at constant pressure (without thermal diffusion) should simply move at velocity v without generating additional waves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Numerical diffusion of density is expected, as with any contact discontinuity</a:t>
            </a:r>
          </a:p>
          <a:p>
            <a:endParaRPr lang="en-GB" dirty="0"/>
          </a:p>
          <a:p>
            <a:pPr marL="342900" indent="-342900">
              <a:buFont typeface="Arial" panose="020B0604020202020204" pitchFamily="34" charset="0"/>
              <a:buChar char="•"/>
            </a:pPr>
            <a:r>
              <a:rPr lang="en-GB" dirty="0"/>
              <a:t>We will also see this diffusion in the equation of state parameter, however, since we would physically expect some mixture region between the gases, this might be reasonable</a:t>
            </a:r>
            <a:br>
              <a:rPr lang="en-GB" dirty="0"/>
            </a:br>
            <a:endParaRPr lang="en-GB" dirty="0"/>
          </a:p>
          <a:p>
            <a:pPr marL="342900" indent="-342900">
              <a:buFont typeface="Arial" panose="020B0604020202020204" pitchFamily="34" charset="0"/>
              <a:buChar char="•"/>
            </a:pPr>
            <a:r>
              <a:rPr lang="en-GB" dirty="0"/>
              <a:t>To test our simple model, we consider </a:t>
            </a:r>
            <a:br>
              <a:rPr lang="en-GB" dirty="0"/>
            </a:br>
            <a:r>
              <a:rPr lang="en-GB" dirty="0"/>
              <a:t>initial data</a:t>
            </a:r>
          </a:p>
        </p:txBody>
      </p:sp>
      <p:pic>
        <p:nvPicPr>
          <p:cNvPr id="5" name="Picture 4">
            <a:extLst>
              <a:ext uri="{FF2B5EF4-FFF2-40B4-BE49-F238E27FC236}">
                <a16:creationId xmlns:a16="http://schemas.microsoft.com/office/drawing/2014/main" id="{1EA615B6-7A55-E54E-78C8-0F538550540C}"/>
              </a:ext>
            </a:extLst>
          </p:cNvPr>
          <p:cNvPicPr>
            <a:picLocks noChangeAspect="1"/>
          </p:cNvPicPr>
          <p:nvPr/>
        </p:nvPicPr>
        <p:blipFill>
          <a:blip r:embed="rId2"/>
          <a:stretch>
            <a:fillRect/>
          </a:stretch>
        </p:blipFill>
        <p:spPr>
          <a:xfrm>
            <a:off x="4860032" y="1446681"/>
            <a:ext cx="3231160" cy="1013548"/>
          </a:xfrm>
          <a:prstGeom prst="rect">
            <a:avLst/>
          </a:prstGeom>
        </p:spPr>
      </p:pic>
      <p:pic>
        <p:nvPicPr>
          <p:cNvPr id="7" name="Picture 6">
            <a:extLst>
              <a:ext uri="{FF2B5EF4-FFF2-40B4-BE49-F238E27FC236}">
                <a16:creationId xmlns:a16="http://schemas.microsoft.com/office/drawing/2014/main" id="{9D4100AB-B4CC-8E64-0965-77EE704027C2}"/>
              </a:ext>
            </a:extLst>
          </p:cNvPr>
          <p:cNvPicPr>
            <a:picLocks noChangeAspect="1"/>
          </p:cNvPicPr>
          <p:nvPr/>
        </p:nvPicPr>
        <p:blipFill>
          <a:blip r:embed="rId3"/>
          <a:stretch>
            <a:fillRect/>
          </a:stretch>
        </p:blipFill>
        <p:spPr>
          <a:xfrm>
            <a:off x="4860032" y="5013176"/>
            <a:ext cx="3726503" cy="967824"/>
          </a:xfrm>
          <a:prstGeom prst="rect">
            <a:avLst/>
          </a:prstGeom>
        </p:spPr>
      </p:pic>
    </p:spTree>
    <p:extLst>
      <p:ext uri="{BB962C8B-B14F-4D97-AF65-F5344CB8AC3E}">
        <p14:creationId xmlns:p14="http://schemas.microsoft.com/office/powerpoint/2010/main" val="2653417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The expected result</a:t>
            </a:r>
            <a:endParaRPr lang="en-GB" dirty="0"/>
          </a:p>
        </p:txBody>
      </p:sp>
      <p:sp>
        <p:nvSpPr>
          <p:cNvPr id="3" name="TextBox 2">
            <a:extLst>
              <a:ext uri="{FF2B5EF4-FFF2-40B4-BE49-F238E27FC236}">
                <a16:creationId xmlns:a16="http://schemas.microsoft.com/office/drawing/2014/main" id="{9298838E-FD40-E10D-DC00-81A0CB5763A0}"/>
              </a:ext>
            </a:extLst>
          </p:cNvPr>
          <p:cNvSpPr txBox="1"/>
          <p:nvPr/>
        </p:nvSpPr>
        <p:spPr>
          <a:xfrm>
            <a:off x="384175" y="1412776"/>
            <a:ext cx="8220273" cy="646331"/>
          </a:xfrm>
          <a:prstGeom prst="rect">
            <a:avLst/>
          </a:prstGeom>
          <a:noFill/>
        </p:spPr>
        <p:txBody>
          <a:bodyPr wrap="square" rtlCol="0">
            <a:spAutoFit/>
          </a:bodyPr>
          <a:lstStyle/>
          <a:p>
            <a:pPr marL="342900" indent="-342900">
              <a:buFont typeface="Arial" panose="020B0604020202020204" pitchFamily="34" charset="0"/>
              <a:buChar char="•"/>
            </a:pPr>
            <a:r>
              <a:rPr lang="en-GB" dirty="0"/>
              <a:t>The exact solution to this initial data is known, the initial density discontinuity should just propagate to the right</a:t>
            </a:r>
          </a:p>
        </p:txBody>
      </p:sp>
      <p:sp>
        <p:nvSpPr>
          <p:cNvPr id="4" name="TextBox 3">
            <a:extLst>
              <a:ext uri="{FF2B5EF4-FFF2-40B4-BE49-F238E27FC236}">
                <a16:creationId xmlns:a16="http://schemas.microsoft.com/office/drawing/2014/main" id="{DDC03BF0-9F69-E4ED-3FAE-A5462FA53846}"/>
              </a:ext>
            </a:extLst>
          </p:cNvPr>
          <p:cNvSpPr txBox="1"/>
          <p:nvPr/>
        </p:nvSpPr>
        <p:spPr>
          <a:xfrm>
            <a:off x="384174" y="5229200"/>
            <a:ext cx="8220273" cy="369332"/>
          </a:xfrm>
          <a:prstGeom prst="rect">
            <a:avLst/>
          </a:prstGeom>
          <a:noFill/>
        </p:spPr>
        <p:txBody>
          <a:bodyPr wrap="square" rtlCol="0">
            <a:spAutoFit/>
          </a:bodyPr>
          <a:lstStyle/>
          <a:p>
            <a:pPr marL="342900" indent="-342900">
              <a:buFont typeface="Arial" panose="020B0604020202020204" pitchFamily="34" charset="0"/>
              <a:buChar char="•"/>
            </a:pPr>
            <a:r>
              <a:rPr lang="en-GB" dirty="0"/>
              <a:t>We attempt to simulate this using our four-equation model</a:t>
            </a:r>
          </a:p>
        </p:txBody>
      </p:sp>
      <p:pic>
        <p:nvPicPr>
          <p:cNvPr id="6" name="Picture 5">
            <a:extLst>
              <a:ext uri="{FF2B5EF4-FFF2-40B4-BE49-F238E27FC236}">
                <a16:creationId xmlns:a16="http://schemas.microsoft.com/office/drawing/2014/main" id="{6A119B8C-018F-0502-A9FF-837401C554D3}"/>
              </a:ext>
            </a:extLst>
          </p:cNvPr>
          <p:cNvPicPr>
            <a:picLocks noChangeAspect="1"/>
          </p:cNvPicPr>
          <p:nvPr/>
        </p:nvPicPr>
        <p:blipFill>
          <a:blip r:embed="rId2"/>
          <a:stretch>
            <a:fillRect/>
          </a:stretch>
        </p:blipFill>
        <p:spPr>
          <a:xfrm>
            <a:off x="0" y="2209694"/>
            <a:ext cx="9072768" cy="2947498"/>
          </a:xfrm>
          <a:prstGeom prst="rect">
            <a:avLst/>
          </a:prstGeom>
        </p:spPr>
      </p:pic>
    </p:spTree>
    <p:extLst>
      <p:ext uri="{BB962C8B-B14F-4D97-AF65-F5344CB8AC3E}">
        <p14:creationId xmlns:p14="http://schemas.microsoft.com/office/powerpoint/2010/main" val="1001258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After a very short time…</a:t>
            </a:r>
            <a:endParaRPr lang="en-GB" dirty="0"/>
          </a:p>
        </p:txBody>
      </p:sp>
      <p:sp>
        <p:nvSpPr>
          <p:cNvPr id="3" name="TextBox 2">
            <a:extLst>
              <a:ext uri="{FF2B5EF4-FFF2-40B4-BE49-F238E27FC236}">
                <a16:creationId xmlns:a16="http://schemas.microsoft.com/office/drawing/2014/main" id="{9298838E-FD40-E10D-DC00-81A0CB5763A0}"/>
              </a:ext>
            </a:extLst>
          </p:cNvPr>
          <p:cNvSpPr txBox="1"/>
          <p:nvPr/>
        </p:nvSpPr>
        <p:spPr>
          <a:xfrm>
            <a:off x="384175" y="1447616"/>
            <a:ext cx="8220273" cy="1477328"/>
          </a:xfrm>
          <a:prstGeom prst="rect">
            <a:avLst/>
          </a:prstGeom>
          <a:noFill/>
        </p:spPr>
        <p:txBody>
          <a:bodyPr wrap="square" rtlCol="0">
            <a:spAutoFit/>
          </a:bodyPr>
          <a:lstStyle/>
          <a:p>
            <a:pPr marL="342900" indent="-342900">
              <a:buFont typeface="Arial" panose="020B0604020202020204" pitchFamily="34" charset="0"/>
              <a:buChar char="•"/>
            </a:pPr>
            <a:r>
              <a:rPr lang="en-GB" dirty="0"/>
              <a:t>Density and velocity are plotted after t = 0.005, the evolution should have moved the interface to </a:t>
            </a:r>
            <a:r>
              <a:rPr lang="en-GB" dirty="0" err="1"/>
              <a:t>xI</a:t>
            </a:r>
            <a:r>
              <a:rPr lang="en-GB" dirty="0"/>
              <a:t> = 0.25</a:t>
            </a:r>
          </a:p>
          <a:p>
            <a:endParaRPr lang="en-GB" dirty="0"/>
          </a:p>
          <a:p>
            <a:pPr marL="342900" indent="-342900">
              <a:buFont typeface="Arial" panose="020B0604020202020204" pitchFamily="34" charset="0"/>
              <a:buChar char="•"/>
            </a:pPr>
            <a:r>
              <a:rPr lang="en-GB" dirty="0"/>
              <a:t>Unphysical oscillations are seen - it is possible that they will decrease with increased resolution though.</a:t>
            </a:r>
          </a:p>
        </p:txBody>
      </p:sp>
      <p:pic>
        <p:nvPicPr>
          <p:cNvPr id="7" name="Picture 6">
            <a:extLst>
              <a:ext uri="{FF2B5EF4-FFF2-40B4-BE49-F238E27FC236}">
                <a16:creationId xmlns:a16="http://schemas.microsoft.com/office/drawing/2014/main" id="{FF2BCA3E-8B83-E1DD-A3C9-22502650918E}"/>
              </a:ext>
            </a:extLst>
          </p:cNvPr>
          <p:cNvPicPr>
            <a:picLocks noChangeAspect="1"/>
          </p:cNvPicPr>
          <p:nvPr/>
        </p:nvPicPr>
        <p:blipFill>
          <a:blip r:embed="rId2">
            <a:duotone>
              <a:schemeClr val="accent4">
                <a:shade val="45000"/>
                <a:satMod val="135000"/>
              </a:schemeClr>
              <a:prstClr val="white"/>
            </a:duotone>
          </a:blip>
          <a:stretch>
            <a:fillRect/>
          </a:stretch>
        </p:blipFill>
        <p:spPr>
          <a:xfrm>
            <a:off x="4546972" y="1484784"/>
            <a:ext cx="977562" cy="288032"/>
          </a:xfrm>
          <a:prstGeom prst="rect">
            <a:avLst/>
          </a:prstGeom>
        </p:spPr>
      </p:pic>
      <p:pic>
        <p:nvPicPr>
          <p:cNvPr id="9" name="Picture 8">
            <a:extLst>
              <a:ext uri="{FF2B5EF4-FFF2-40B4-BE49-F238E27FC236}">
                <a16:creationId xmlns:a16="http://schemas.microsoft.com/office/drawing/2014/main" id="{35984E3A-5E93-F4C9-3583-5B6E4950B142}"/>
              </a:ext>
            </a:extLst>
          </p:cNvPr>
          <p:cNvPicPr>
            <a:picLocks noChangeAspect="1"/>
          </p:cNvPicPr>
          <p:nvPr/>
        </p:nvPicPr>
        <p:blipFill>
          <a:blip r:embed="rId3">
            <a:duotone>
              <a:schemeClr val="accent4">
                <a:shade val="45000"/>
                <a:satMod val="135000"/>
              </a:schemeClr>
              <a:prstClr val="white"/>
            </a:duotone>
          </a:blip>
          <a:stretch>
            <a:fillRect/>
          </a:stretch>
        </p:blipFill>
        <p:spPr>
          <a:xfrm>
            <a:off x="3131840" y="1744013"/>
            <a:ext cx="1152128" cy="316835"/>
          </a:xfrm>
          <a:prstGeom prst="rect">
            <a:avLst/>
          </a:prstGeom>
        </p:spPr>
      </p:pic>
      <p:pic>
        <p:nvPicPr>
          <p:cNvPr id="11" name="Picture 10">
            <a:extLst>
              <a:ext uri="{FF2B5EF4-FFF2-40B4-BE49-F238E27FC236}">
                <a16:creationId xmlns:a16="http://schemas.microsoft.com/office/drawing/2014/main" id="{F5E607BB-4D59-215A-DCEA-6981D7D3B0DE}"/>
              </a:ext>
            </a:extLst>
          </p:cNvPr>
          <p:cNvPicPr>
            <a:picLocks noChangeAspect="1"/>
          </p:cNvPicPr>
          <p:nvPr/>
        </p:nvPicPr>
        <p:blipFill>
          <a:blip r:embed="rId4"/>
          <a:stretch>
            <a:fillRect/>
          </a:stretch>
        </p:blipFill>
        <p:spPr>
          <a:xfrm>
            <a:off x="695412" y="2996952"/>
            <a:ext cx="7597798" cy="3109229"/>
          </a:xfrm>
          <a:prstGeom prst="rect">
            <a:avLst/>
          </a:prstGeom>
        </p:spPr>
      </p:pic>
    </p:spTree>
    <p:extLst>
      <p:ext uri="{BB962C8B-B14F-4D97-AF65-F5344CB8AC3E}">
        <p14:creationId xmlns:p14="http://schemas.microsoft.com/office/powerpoint/2010/main" val="3592293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After a very short time…</a:t>
            </a:r>
            <a:endParaRPr lang="en-GB" dirty="0"/>
          </a:p>
        </p:txBody>
      </p:sp>
      <p:sp>
        <p:nvSpPr>
          <p:cNvPr id="3" name="TextBox 2">
            <a:extLst>
              <a:ext uri="{FF2B5EF4-FFF2-40B4-BE49-F238E27FC236}">
                <a16:creationId xmlns:a16="http://schemas.microsoft.com/office/drawing/2014/main" id="{9298838E-FD40-E10D-DC00-81A0CB5763A0}"/>
              </a:ext>
            </a:extLst>
          </p:cNvPr>
          <p:cNvSpPr txBox="1"/>
          <p:nvPr/>
        </p:nvSpPr>
        <p:spPr>
          <a:xfrm>
            <a:off x="384175" y="1447616"/>
            <a:ext cx="8220273" cy="1477328"/>
          </a:xfrm>
          <a:prstGeom prst="rect">
            <a:avLst/>
          </a:prstGeom>
          <a:noFill/>
        </p:spPr>
        <p:txBody>
          <a:bodyPr wrap="square" rtlCol="0">
            <a:spAutoFit/>
          </a:bodyPr>
          <a:lstStyle/>
          <a:p>
            <a:pPr marL="342900" indent="-342900">
              <a:buFont typeface="Arial" panose="020B0604020202020204" pitchFamily="34" charset="0"/>
              <a:buChar char="•"/>
            </a:pPr>
            <a:r>
              <a:rPr lang="en-GB" dirty="0"/>
              <a:t>We re-run the test case with 800 cells, compared to 100 cells for the original run</a:t>
            </a:r>
          </a:p>
          <a:p>
            <a:endParaRPr lang="en-GB" dirty="0"/>
          </a:p>
          <a:p>
            <a:pPr marL="342900" indent="-342900">
              <a:buFont typeface="Arial" panose="020B0604020202020204" pitchFamily="34" charset="0"/>
              <a:buChar char="•"/>
            </a:pPr>
            <a:r>
              <a:rPr lang="en-GB" dirty="0"/>
              <a:t>The oscillations are not converging (in fact, the 800 cell simulation crashed shortly after this point)</a:t>
            </a:r>
          </a:p>
        </p:txBody>
      </p:sp>
      <p:pic>
        <p:nvPicPr>
          <p:cNvPr id="5" name="Picture 4">
            <a:extLst>
              <a:ext uri="{FF2B5EF4-FFF2-40B4-BE49-F238E27FC236}">
                <a16:creationId xmlns:a16="http://schemas.microsoft.com/office/drawing/2014/main" id="{C3E4D168-482B-C643-3144-4D85C6E10FC1}"/>
              </a:ext>
            </a:extLst>
          </p:cNvPr>
          <p:cNvPicPr>
            <a:picLocks noChangeAspect="1"/>
          </p:cNvPicPr>
          <p:nvPr/>
        </p:nvPicPr>
        <p:blipFill>
          <a:blip r:embed="rId2"/>
          <a:stretch>
            <a:fillRect/>
          </a:stretch>
        </p:blipFill>
        <p:spPr>
          <a:xfrm>
            <a:off x="899592" y="2996952"/>
            <a:ext cx="7331075" cy="3086367"/>
          </a:xfrm>
          <a:prstGeom prst="rect">
            <a:avLst/>
          </a:prstGeom>
        </p:spPr>
      </p:pic>
    </p:spTree>
    <p:extLst>
      <p:ext uri="{BB962C8B-B14F-4D97-AF65-F5344CB8AC3E}">
        <p14:creationId xmlns:p14="http://schemas.microsoft.com/office/powerpoint/2010/main" val="3007233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After a very short time…</a:t>
            </a:r>
            <a:endParaRPr lang="en-GB" dirty="0"/>
          </a:p>
        </p:txBody>
      </p:sp>
      <p:sp>
        <p:nvSpPr>
          <p:cNvPr id="6" name="TextBox 5">
            <a:extLst>
              <a:ext uri="{FF2B5EF4-FFF2-40B4-BE49-F238E27FC236}">
                <a16:creationId xmlns:a16="http://schemas.microsoft.com/office/drawing/2014/main" id="{03EAF6A2-0E3F-A416-E1F9-8C8251375FEB}"/>
              </a:ext>
            </a:extLst>
          </p:cNvPr>
          <p:cNvSpPr txBox="1"/>
          <p:nvPr/>
        </p:nvSpPr>
        <p:spPr>
          <a:xfrm>
            <a:off x="384175" y="1351802"/>
            <a:ext cx="8220273" cy="1754326"/>
          </a:xfrm>
          <a:prstGeom prst="rect">
            <a:avLst/>
          </a:prstGeom>
          <a:noFill/>
        </p:spPr>
        <p:txBody>
          <a:bodyPr wrap="square" rtlCol="0">
            <a:spAutoFit/>
          </a:bodyPr>
          <a:lstStyle/>
          <a:p>
            <a:pPr marL="342900" indent="-342900">
              <a:buFont typeface="Arial" panose="020B0604020202020204" pitchFamily="34" charset="0"/>
              <a:buChar char="•"/>
            </a:pPr>
            <a:r>
              <a:rPr lang="en-GB" dirty="0"/>
              <a:t>The growth of oscillations with resolution demonstrates an instability; something has gone wrong</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We can plot the result using a successful numerical method in green; we see the expected smearing, but no oscillation and a perfectly smooth velocity profile</a:t>
            </a:r>
          </a:p>
        </p:txBody>
      </p:sp>
      <p:pic>
        <p:nvPicPr>
          <p:cNvPr id="7" name="Picture 6">
            <a:extLst>
              <a:ext uri="{FF2B5EF4-FFF2-40B4-BE49-F238E27FC236}">
                <a16:creationId xmlns:a16="http://schemas.microsoft.com/office/drawing/2014/main" id="{F5B89078-296C-FC15-8599-B2A84B5D65C0}"/>
              </a:ext>
            </a:extLst>
          </p:cNvPr>
          <p:cNvPicPr>
            <a:picLocks noChangeAspect="1"/>
          </p:cNvPicPr>
          <p:nvPr/>
        </p:nvPicPr>
        <p:blipFill>
          <a:blip r:embed="rId2"/>
          <a:stretch>
            <a:fillRect/>
          </a:stretch>
        </p:blipFill>
        <p:spPr>
          <a:xfrm>
            <a:off x="860738" y="3106128"/>
            <a:ext cx="7422523" cy="3071126"/>
          </a:xfrm>
          <a:prstGeom prst="rect">
            <a:avLst/>
          </a:prstGeom>
        </p:spPr>
      </p:pic>
    </p:spTree>
    <p:extLst>
      <p:ext uri="{BB962C8B-B14F-4D97-AF65-F5344CB8AC3E}">
        <p14:creationId xmlns:p14="http://schemas.microsoft.com/office/powerpoint/2010/main" val="4231540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Why does this approach fail?</a:t>
            </a:r>
            <a:endParaRPr lang="en-GB" dirty="0"/>
          </a:p>
        </p:txBody>
      </p:sp>
      <p:sp>
        <p:nvSpPr>
          <p:cNvPr id="6" name="TextBox 5">
            <a:extLst>
              <a:ext uri="{FF2B5EF4-FFF2-40B4-BE49-F238E27FC236}">
                <a16:creationId xmlns:a16="http://schemas.microsoft.com/office/drawing/2014/main" id="{03EAF6A2-0E3F-A416-E1F9-8C8251375FEB}"/>
              </a:ext>
            </a:extLst>
          </p:cNvPr>
          <p:cNvSpPr txBox="1"/>
          <p:nvPr/>
        </p:nvSpPr>
        <p:spPr>
          <a:xfrm>
            <a:off x="384175" y="1618922"/>
            <a:ext cx="8220273" cy="3970318"/>
          </a:xfrm>
          <a:prstGeom prst="rect">
            <a:avLst/>
          </a:prstGeom>
          <a:noFill/>
        </p:spPr>
        <p:txBody>
          <a:bodyPr wrap="square" rtlCol="0">
            <a:spAutoFit/>
          </a:bodyPr>
          <a:lstStyle/>
          <a:p>
            <a:pPr marL="342900" indent="-342900">
              <a:buFont typeface="Arial" panose="020B0604020202020204" pitchFamily="34" charset="0"/>
              <a:buChar char="•"/>
            </a:pPr>
            <a:r>
              <a:rPr lang="en-GB" dirty="0"/>
              <a:t>By allowing the equation of state to smear, we make the assumption that the ideal gas coefficient for a mixture of our two materials is an average of each individual coefficient</a:t>
            </a:r>
            <a:br>
              <a:rPr lang="en-GB" dirty="0"/>
            </a:br>
            <a:endParaRPr lang="en-GB" dirty="0"/>
          </a:p>
          <a:p>
            <a:pPr marL="342900" indent="-342900">
              <a:buFont typeface="Arial" panose="020B0604020202020204" pitchFamily="34" charset="0"/>
              <a:buChar char="•"/>
            </a:pPr>
            <a:r>
              <a:rPr lang="en-GB" dirty="0"/>
              <a:t>The results suggest that there are</a:t>
            </a:r>
            <a:br>
              <a:rPr lang="en-GB" dirty="0"/>
            </a:br>
            <a:r>
              <a:rPr lang="en-GB" dirty="0"/>
              <a:t>problems with this assumption </a:t>
            </a:r>
            <a:br>
              <a:rPr lang="en-GB" dirty="0"/>
            </a:br>
            <a:endParaRPr lang="en-GB" dirty="0"/>
          </a:p>
          <a:p>
            <a:pPr marL="342900" indent="-342900">
              <a:buFont typeface="Arial" panose="020B0604020202020204" pitchFamily="34" charset="0"/>
              <a:buChar char="•"/>
            </a:pPr>
            <a:r>
              <a:rPr lang="en-GB" dirty="0"/>
              <a:t>In fact, we can show that we </a:t>
            </a:r>
            <a:br>
              <a:rPr lang="en-GB" dirty="0"/>
            </a:br>
            <a:r>
              <a:rPr lang="en-GB" dirty="0"/>
              <a:t>have an under-determined </a:t>
            </a:r>
            <a:br>
              <a:rPr lang="en-GB" dirty="0"/>
            </a:br>
            <a:r>
              <a:rPr lang="en-GB" dirty="0"/>
              <a:t>system</a:t>
            </a:r>
            <a:br>
              <a:rPr lang="en-GB" dirty="0"/>
            </a:br>
            <a:endParaRPr lang="en-GB" dirty="0"/>
          </a:p>
          <a:p>
            <a:pPr marL="342900" indent="-342900">
              <a:buFont typeface="Arial" panose="020B0604020202020204" pitchFamily="34" charset="0"/>
              <a:buChar char="•"/>
            </a:pPr>
            <a:r>
              <a:rPr lang="en-GB" dirty="0"/>
              <a:t>We can demonstrate this </a:t>
            </a:r>
            <a:br>
              <a:rPr lang="en-GB" dirty="0"/>
            </a:br>
            <a:r>
              <a:rPr lang="en-GB" dirty="0"/>
              <a:t>by considering the behaviour </a:t>
            </a:r>
            <a:br>
              <a:rPr lang="en-GB" dirty="0"/>
            </a:br>
            <a:r>
              <a:rPr lang="en-GB" dirty="0"/>
              <a:t>at the first time step</a:t>
            </a:r>
          </a:p>
        </p:txBody>
      </p:sp>
      <p:pic>
        <p:nvPicPr>
          <p:cNvPr id="4" name="Picture 3">
            <a:extLst>
              <a:ext uri="{FF2B5EF4-FFF2-40B4-BE49-F238E27FC236}">
                <a16:creationId xmlns:a16="http://schemas.microsoft.com/office/drawing/2014/main" id="{ACA95BC1-4194-F19C-6EE8-8CD8E50B8E11}"/>
              </a:ext>
            </a:extLst>
          </p:cNvPr>
          <p:cNvPicPr>
            <a:picLocks noChangeAspect="1"/>
          </p:cNvPicPr>
          <p:nvPr/>
        </p:nvPicPr>
        <p:blipFill>
          <a:blip r:embed="rId2"/>
          <a:stretch>
            <a:fillRect/>
          </a:stretch>
        </p:blipFill>
        <p:spPr>
          <a:xfrm>
            <a:off x="4288018" y="2557107"/>
            <a:ext cx="4316430" cy="3264992"/>
          </a:xfrm>
          <a:prstGeom prst="rect">
            <a:avLst/>
          </a:prstGeom>
        </p:spPr>
      </p:pic>
    </p:spTree>
    <p:extLst>
      <p:ext uri="{BB962C8B-B14F-4D97-AF65-F5344CB8AC3E}">
        <p14:creationId xmlns:p14="http://schemas.microsoft.com/office/powerpoint/2010/main" val="1100149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t>Multiphysics Modelling for Four States of Matter</a:t>
            </a:r>
            <a:endParaRPr lang="en-GB" dirty="0"/>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US" sz="1800" dirty="0"/>
              <a:t>This </a:t>
            </a:r>
            <a:r>
              <a:rPr lang="en-GB" sz="1800" dirty="0"/>
              <a:t>course utilises the physics and numerical methods from Numerical Methods for Compressible Fluid Dynamics and Simulation of Matter Under Extreme Conditions, and considers how we can allow for </a:t>
            </a:r>
            <a:r>
              <a:rPr lang="en-GB" sz="1800" b="1" dirty="0"/>
              <a:t>multiple materials in a single computational domain</a:t>
            </a:r>
          </a:p>
          <a:p>
            <a:r>
              <a:rPr lang="en-GB" sz="1800" dirty="0"/>
              <a:t>The challenges in achieving this are largely in how we treat the boundaries between materials, whilst retaining the ability to work on a regular Cartesian mesh</a:t>
            </a:r>
          </a:p>
          <a:p>
            <a:r>
              <a:rPr lang="en-GB" sz="1800" dirty="0"/>
              <a:t>Six lectures and six </a:t>
            </a:r>
            <a:r>
              <a:rPr lang="en-GB" sz="1800" dirty="0" err="1"/>
              <a:t>practicals</a:t>
            </a:r>
            <a:endParaRPr lang="en-GB" sz="1800" dirty="0"/>
          </a:p>
          <a:p>
            <a:r>
              <a:rPr lang="en-GB" sz="1800" dirty="0"/>
              <a:t>As is probably now expected, these will be recorded</a:t>
            </a:r>
          </a:p>
          <a:p>
            <a:r>
              <a:rPr lang="en-GB" sz="1800" dirty="0"/>
              <a:t>And similarly, the practical work has additional time scheduled for after exams, and may be helpful when choosing research projects</a:t>
            </a:r>
          </a:p>
        </p:txBody>
      </p:sp>
    </p:spTree>
    <p:extLst>
      <p:ext uri="{BB962C8B-B14F-4D97-AF65-F5344CB8AC3E}">
        <p14:creationId xmlns:p14="http://schemas.microsoft.com/office/powerpoint/2010/main" val="1830497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Why does this approach fail?</a:t>
            </a:r>
            <a:endParaRPr lang="en-GB" dirty="0"/>
          </a:p>
        </p:txBody>
      </p:sp>
      <p:sp>
        <p:nvSpPr>
          <p:cNvPr id="6" name="TextBox 5">
            <a:extLst>
              <a:ext uri="{FF2B5EF4-FFF2-40B4-BE49-F238E27FC236}">
                <a16:creationId xmlns:a16="http://schemas.microsoft.com/office/drawing/2014/main" id="{03EAF6A2-0E3F-A416-E1F9-8C8251375FEB}"/>
              </a:ext>
            </a:extLst>
          </p:cNvPr>
          <p:cNvSpPr txBox="1"/>
          <p:nvPr/>
        </p:nvSpPr>
        <p:spPr>
          <a:xfrm>
            <a:off x="384175" y="1618922"/>
            <a:ext cx="8220273" cy="2308324"/>
          </a:xfrm>
          <a:prstGeom prst="rect">
            <a:avLst/>
          </a:prstGeom>
          <a:noFill/>
        </p:spPr>
        <p:txBody>
          <a:bodyPr wrap="square" rtlCol="0">
            <a:spAutoFit/>
          </a:bodyPr>
          <a:lstStyle/>
          <a:p>
            <a:pPr marL="342900" indent="-342900">
              <a:buFont typeface="Arial" panose="020B0604020202020204" pitchFamily="34" charset="0"/>
              <a:buChar char="•"/>
            </a:pPr>
            <a:r>
              <a:rPr lang="en-GB" dirty="0"/>
              <a:t>We consider a case where we have chosen a time step such that our discontinuity has moved half a cell </a:t>
            </a:r>
            <a:br>
              <a:rPr lang="en-GB" dirty="0"/>
            </a:br>
            <a:endParaRPr lang="en-GB" dirty="0"/>
          </a:p>
          <a:p>
            <a:pPr marL="342900" indent="-342900">
              <a:buFont typeface="Arial" panose="020B0604020202020204" pitchFamily="34" charset="0"/>
              <a:buChar char="•"/>
            </a:pPr>
            <a:r>
              <a:rPr lang="en-GB" dirty="0"/>
              <a:t>The exact solution in this case</a:t>
            </a:r>
            <a:br>
              <a:rPr lang="en-GB" dirty="0"/>
            </a:br>
            <a:r>
              <a:rPr lang="en-GB" dirty="0"/>
              <a:t>would be the discontinuity </a:t>
            </a:r>
            <a:br>
              <a:rPr lang="en-GB" dirty="0"/>
            </a:br>
            <a:r>
              <a:rPr lang="en-GB" dirty="0"/>
              <a:t>reaches</a:t>
            </a:r>
            <a:br>
              <a:rPr lang="en-GB" dirty="0"/>
            </a:br>
            <a:br>
              <a:rPr lang="en-GB" dirty="0"/>
            </a:br>
            <a:endParaRPr lang="en-GB" dirty="0"/>
          </a:p>
        </p:txBody>
      </p:sp>
      <p:pic>
        <p:nvPicPr>
          <p:cNvPr id="4" name="Picture 3">
            <a:extLst>
              <a:ext uri="{FF2B5EF4-FFF2-40B4-BE49-F238E27FC236}">
                <a16:creationId xmlns:a16="http://schemas.microsoft.com/office/drawing/2014/main" id="{ACA95BC1-4194-F19C-6EE8-8CD8E50B8E11}"/>
              </a:ext>
            </a:extLst>
          </p:cNvPr>
          <p:cNvPicPr>
            <a:picLocks noChangeAspect="1"/>
          </p:cNvPicPr>
          <p:nvPr/>
        </p:nvPicPr>
        <p:blipFill>
          <a:blip r:embed="rId2"/>
          <a:stretch>
            <a:fillRect/>
          </a:stretch>
        </p:blipFill>
        <p:spPr>
          <a:xfrm>
            <a:off x="4288018" y="2492896"/>
            <a:ext cx="4316430" cy="3264992"/>
          </a:xfrm>
          <a:prstGeom prst="rect">
            <a:avLst/>
          </a:prstGeom>
        </p:spPr>
      </p:pic>
      <p:pic>
        <p:nvPicPr>
          <p:cNvPr id="5" name="Picture 4">
            <a:extLst>
              <a:ext uri="{FF2B5EF4-FFF2-40B4-BE49-F238E27FC236}">
                <a16:creationId xmlns:a16="http://schemas.microsoft.com/office/drawing/2014/main" id="{6CE77468-B372-D948-2C16-9A7F78AAFC99}"/>
              </a:ext>
            </a:extLst>
          </p:cNvPr>
          <p:cNvPicPr>
            <a:picLocks noChangeAspect="1"/>
          </p:cNvPicPr>
          <p:nvPr/>
        </p:nvPicPr>
        <p:blipFill>
          <a:blip r:embed="rId3">
            <a:duotone>
              <a:schemeClr val="accent4">
                <a:shade val="45000"/>
                <a:satMod val="135000"/>
              </a:schemeClr>
              <a:prstClr val="white"/>
            </a:duotone>
          </a:blip>
          <a:stretch>
            <a:fillRect/>
          </a:stretch>
        </p:blipFill>
        <p:spPr>
          <a:xfrm>
            <a:off x="1691680" y="2996952"/>
            <a:ext cx="1244714" cy="288032"/>
          </a:xfrm>
          <a:prstGeom prst="rect">
            <a:avLst/>
          </a:prstGeom>
        </p:spPr>
      </p:pic>
      <p:pic>
        <p:nvPicPr>
          <p:cNvPr id="8" name="Picture 7">
            <a:extLst>
              <a:ext uri="{FF2B5EF4-FFF2-40B4-BE49-F238E27FC236}">
                <a16:creationId xmlns:a16="http://schemas.microsoft.com/office/drawing/2014/main" id="{EA2F15E9-ADC0-EE52-F6C7-BA3F24F0A1D3}"/>
              </a:ext>
            </a:extLst>
          </p:cNvPr>
          <p:cNvPicPr>
            <a:picLocks noChangeAspect="1"/>
          </p:cNvPicPr>
          <p:nvPr/>
        </p:nvPicPr>
        <p:blipFill>
          <a:blip r:embed="rId4">
            <a:duotone>
              <a:schemeClr val="accent4">
                <a:shade val="45000"/>
                <a:satMod val="135000"/>
              </a:schemeClr>
              <a:prstClr val="white"/>
            </a:duotone>
          </a:blip>
          <a:stretch>
            <a:fillRect/>
          </a:stretch>
        </p:blipFill>
        <p:spPr>
          <a:xfrm>
            <a:off x="727009" y="4964734"/>
            <a:ext cx="1467250" cy="347507"/>
          </a:xfrm>
          <a:prstGeom prst="rect">
            <a:avLst/>
          </a:prstGeom>
        </p:spPr>
      </p:pic>
      <p:sp>
        <p:nvSpPr>
          <p:cNvPr id="9" name="Rectangle 8">
            <a:extLst>
              <a:ext uri="{FF2B5EF4-FFF2-40B4-BE49-F238E27FC236}">
                <a16:creationId xmlns:a16="http://schemas.microsoft.com/office/drawing/2014/main" id="{DD37B3CD-F035-4F41-F1A6-EC6A4B353559}"/>
              </a:ext>
            </a:extLst>
          </p:cNvPr>
          <p:cNvSpPr/>
          <p:nvPr/>
        </p:nvSpPr>
        <p:spPr>
          <a:xfrm>
            <a:off x="6084168" y="2780928"/>
            <a:ext cx="936104" cy="24482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AF0A90E1-CA2C-E5AB-04CF-17D0FFD0CE97}"/>
              </a:ext>
            </a:extLst>
          </p:cNvPr>
          <p:cNvCxnSpPr>
            <a:cxnSpLocks/>
            <a:stCxn id="9" idx="1"/>
          </p:cNvCxnSpPr>
          <p:nvPr/>
        </p:nvCxnSpPr>
        <p:spPr>
          <a:xfrm>
            <a:off x="6084168" y="4005064"/>
            <a:ext cx="0" cy="1224136"/>
          </a:xfrm>
          <a:prstGeom prst="line">
            <a:avLst/>
          </a:prstGeom>
          <a:ln w="19050">
            <a:solidFill>
              <a:srgbClr val="8D00D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DBD936-CB37-4ABB-54BE-0A0D88BD0C3A}"/>
              </a:ext>
            </a:extLst>
          </p:cNvPr>
          <p:cNvCxnSpPr/>
          <p:nvPr/>
        </p:nvCxnSpPr>
        <p:spPr>
          <a:xfrm>
            <a:off x="7020272" y="2780928"/>
            <a:ext cx="0" cy="1296144"/>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26A81F-A151-4773-EAB0-27D96489B348}"/>
              </a:ext>
            </a:extLst>
          </p:cNvPr>
          <p:cNvCxnSpPr>
            <a:cxnSpLocks/>
          </p:cNvCxnSpPr>
          <p:nvPr/>
        </p:nvCxnSpPr>
        <p:spPr>
          <a:xfrm>
            <a:off x="6084168" y="5229200"/>
            <a:ext cx="936104" cy="0"/>
          </a:xfrm>
          <a:prstGeom prst="line">
            <a:avLst/>
          </a:prstGeom>
          <a:ln w="19050">
            <a:solidFill>
              <a:srgbClr val="8D00D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A4B0066-055E-CFBD-0928-B4EC1DFF708B}"/>
              </a:ext>
            </a:extLst>
          </p:cNvPr>
          <p:cNvSpPr txBox="1"/>
          <p:nvPr/>
        </p:nvSpPr>
        <p:spPr>
          <a:xfrm>
            <a:off x="384174" y="3550950"/>
            <a:ext cx="8220273" cy="1754326"/>
          </a:xfrm>
          <a:prstGeom prst="rect">
            <a:avLst/>
          </a:prstGeom>
          <a:noFill/>
        </p:spPr>
        <p:txBody>
          <a:bodyPr wrap="square" rtlCol="0">
            <a:spAutoFit/>
          </a:bodyPr>
          <a:lstStyle/>
          <a:p>
            <a:pPr marL="342900" indent="-342900">
              <a:buFont typeface="Arial" panose="020B0604020202020204" pitchFamily="34" charset="0"/>
              <a:buChar char="•"/>
            </a:pPr>
            <a:r>
              <a:rPr lang="en-GB" dirty="0"/>
              <a:t>Under the finite volume </a:t>
            </a:r>
            <a:br>
              <a:rPr lang="en-GB" dirty="0"/>
            </a:br>
            <a:r>
              <a:rPr lang="en-GB" dirty="0"/>
              <a:t>representation, we would not</a:t>
            </a:r>
            <a:br>
              <a:rPr lang="en-GB" dirty="0"/>
            </a:br>
            <a:r>
              <a:rPr lang="en-GB" dirty="0"/>
              <a:t>see this, of course</a:t>
            </a:r>
            <a:br>
              <a:rPr lang="en-GB" dirty="0"/>
            </a:br>
            <a:endParaRPr lang="en-GB" dirty="0"/>
          </a:p>
          <a:p>
            <a:pPr marL="342900" indent="-342900">
              <a:buFont typeface="Arial" panose="020B0604020202020204" pitchFamily="34" charset="0"/>
              <a:buChar char="•"/>
            </a:pPr>
            <a:r>
              <a:rPr lang="en-GB" dirty="0"/>
              <a:t>Instead we would have </a:t>
            </a:r>
            <a:br>
              <a:rPr lang="en-GB" dirty="0"/>
            </a:br>
            <a:endParaRPr lang="en-GB" dirty="0"/>
          </a:p>
        </p:txBody>
      </p:sp>
      <p:cxnSp>
        <p:nvCxnSpPr>
          <p:cNvPr id="11" name="Connector: Elbow 10">
            <a:extLst>
              <a:ext uri="{FF2B5EF4-FFF2-40B4-BE49-F238E27FC236}">
                <a16:creationId xmlns:a16="http://schemas.microsoft.com/office/drawing/2014/main" id="{08D72E7A-5C63-86F2-B9F0-3AA68AD16FA6}"/>
              </a:ext>
            </a:extLst>
          </p:cNvPr>
          <p:cNvCxnSpPr/>
          <p:nvPr/>
        </p:nvCxnSpPr>
        <p:spPr>
          <a:xfrm rot="16200000" flipH="1">
            <a:off x="5357822" y="3566749"/>
            <a:ext cx="2388797" cy="936104"/>
          </a:xfrm>
          <a:prstGeom prst="bentConnector3">
            <a:avLst/>
          </a:prstGeom>
          <a:ln w="28575">
            <a:solidFill>
              <a:srgbClr val="009B6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72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uiExpan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Why does this approach fail?</a:t>
            </a:r>
            <a:endParaRPr lang="en-GB" dirty="0"/>
          </a:p>
        </p:txBody>
      </p:sp>
      <p:sp>
        <p:nvSpPr>
          <p:cNvPr id="6" name="TextBox 5">
            <a:extLst>
              <a:ext uri="{FF2B5EF4-FFF2-40B4-BE49-F238E27FC236}">
                <a16:creationId xmlns:a16="http://schemas.microsoft.com/office/drawing/2014/main" id="{03EAF6A2-0E3F-A416-E1F9-8C8251375FEB}"/>
              </a:ext>
            </a:extLst>
          </p:cNvPr>
          <p:cNvSpPr txBox="1"/>
          <p:nvPr/>
        </p:nvSpPr>
        <p:spPr>
          <a:xfrm>
            <a:off x="384175" y="1618922"/>
            <a:ext cx="8220273" cy="4524315"/>
          </a:xfrm>
          <a:prstGeom prst="rect">
            <a:avLst/>
          </a:prstGeom>
          <a:noFill/>
        </p:spPr>
        <p:txBody>
          <a:bodyPr wrap="square" rtlCol="0">
            <a:spAutoFit/>
          </a:bodyPr>
          <a:lstStyle/>
          <a:p>
            <a:pPr marL="342900" indent="-342900">
              <a:buFont typeface="Arial" panose="020B0604020202020204" pitchFamily="34" charset="0"/>
              <a:buChar char="•"/>
            </a:pPr>
            <a:r>
              <a:rPr lang="en-GB" dirty="0"/>
              <a:t>For a mixture of chemically non-interacting ideal gases, it is possible to determine an adiabatic mixture constant</a:t>
            </a:r>
          </a:p>
          <a:p>
            <a:pPr marL="342900" indent="-342900">
              <a:buFont typeface="Arial" panose="020B0604020202020204" pitchFamily="34" charset="0"/>
              <a:buChar char="•"/>
            </a:pPr>
            <a:endParaRPr lang="en-GB" dirty="0"/>
          </a:p>
          <a:p>
            <a:br>
              <a:rPr lang="en-GB" dirty="0"/>
            </a:br>
            <a:br>
              <a:rPr lang="en-GB" dirty="0"/>
            </a:br>
            <a:endParaRPr lang="en-GB" dirty="0"/>
          </a:p>
          <a:p>
            <a:pPr marL="285750" indent="-285750">
              <a:buFont typeface="Arial" panose="020B0604020202020204" pitchFamily="34" charset="0"/>
              <a:buChar char="•"/>
            </a:pPr>
            <a:r>
              <a:rPr lang="en-GB" dirty="0"/>
              <a:t>The materials we have chosen: </a:t>
            </a:r>
            <a:br>
              <a:rPr lang="en-GB" dirty="0"/>
            </a:br>
            <a:r>
              <a:rPr lang="en-GB" dirty="0"/>
              <a:t>               is air and                   </a:t>
            </a:r>
            <a:br>
              <a:rPr lang="en-GB" dirty="0"/>
            </a:br>
            <a:r>
              <a:rPr lang="en-GB" dirty="0"/>
              <a:t>is a monatomic gas </a:t>
            </a:r>
            <a:br>
              <a:rPr lang="en-GB" dirty="0"/>
            </a:br>
            <a:endParaRPr lang="en-GB" dirty="0"/>
          </a:p>
          <a:p>
            <a:pPr marL="285750" indent="-285750">
              <a:buFont typeface="Arial" panose="020B0604020202020204" pitchFamily="34" charset="0"/>
              <a:buChar char="•"/>
            </a:pPr>
            <a:r>
              <a:rPr lang="en-GB" dirty="0"/>
              <a:t>Both argon and helium are </a:t>
            </a:r>
            <a:br>
              <a:rPr lang="en-GB" dirty="0"/>
            </a:br>
            <a:r>
              <a:rPr lang="en-GB" dirty="0"/>
              <a:t>commonly used in experiments</a:t>
            </a:r>
            <a:br>
              <a:rPr lang="en-GB" dirty="0"/>
            </a:br>
            <a:endParaRPr lang="en-GB" dirty="0"/>
          </a:p>
          <a:p>
            <a:pPr marL="285750" indent="-285750">
              <a:buFont typeface="Arial" panose="020B0604020202020204" pitchFamily="34" charset="0"/>
              <a:buChar char="•"/>
            </a:pPr>
            <a:r>
              <a:rPr lang="en-GB" dirty="0"/>
              <a:t>We can also work out the mixture</a:t>
            </a:r>
            <a:br>
              <a:rPr lang="en-GB" dirty="0"/>
            </a:br>
            <a:r>
              <a:rPr lang="en-GB" dirty="0"/>
              <a:t>    for the evolved cell, using the </a:t>
            </a:r>
            <a:br>
              <a:rPr lang="en-GB" dirty="0"/>
            </a:br>
            <a:r>
              <a:rPr lang="en-GB" dirty="0"/>
              <a:t>conserved quantity</a:t>
            </a:r>
          </a:p>
        </p:txBody>
      </p:sp>
      <p:pic>
        <p:nvPicPr>
          <p:cNvPr id="4" name="Picture 3">
            <a:extLst>
              <a:ext uri="{FF2B5EF4-FFF2-40B4-BE49-F238E27FC236}">
                <a16:creationId xmlns:a16="http://schemas.microsoft.com/office/drawing/2014/main" id="{ACA95BC1-4194-F19C-6EE8-8CD8E50B8E11}"/>
              </a:ext>
            </a:extLst>
          </p:cNvPr>
          <p:cNvPicPr>
            <a:picLocks noChangeAspect="1"/>
          </p:cNvPicPr>
          <p:nvPr/>
        </p:nvPicPr>
        <p:blipFill>
          <a:blip r:embed="rId2"/>
          <a:stretch>
            <a:fillRect/>
          </a:stretch>
        </p:blipFill>
        <p:spPr>
          <a:xfrm>
            <a:off x="4288018" y="2557107"/>
            <a:ext cx="4316430" cy="3264992"/>
          </a:xfrm>
          <a:prstGeom prst="rect">
            <a:avLst/>
          </a:prstGeom>
        </p:spPr>
      </p:pic>
      <p:pic>
        <p:nvPicPr>
          <p:cNvPr id="5" name="Picture 4">
            <a:extLst>
              <a:ext uri="{FF2B5EF4-FFF2-40B4-BE49-F238E27FC236}">
                <a16:creationId xmlns:a16="http://schemas.microsoft.com/office/drawing/2014/main" id="{441CB4BF-DC6F-EC82-DD21-B836F74411BC}"/>
              </a:ext>
            </a:extLst>
          </p:cNvPr>
          <p:cNvPicPr>
            <a:picLocks noChangeAspect="1"/>
          </p:cNvPicPr>
          <p:nvPr/>
        </p:nvPicPr>
        <p:blipFill>
          <a:blip r:embed="rId3"/>
          <a:stretch>
            <a:fillRect/>
          </a:stretch>
        </p:blipFill>
        <p:spPr>
          <a:xfrm>
            <a:off x="1179262" y="2204864"/>
            <a:ext cx="2021780" cy="997530"/>
          </a:xfrm>
          <a:prstGeom prst="rect">
            <a:avLst/>
          </a:prstGeom>
        </p:spPr>
      </p:pic>
      <p:pic>
        <p:nvPicPr>
          <p:cNvPr id="8" name="Picture 7">
            <a:extLst>
              <a:ext uri="{FF2B5EF4-FFF2-40B4-BE49-F238E27FC236}">
                <a16:creationId xmlns:a16="http://schemas.microsoft.com/office/drawing/2014/main" id="{78E03DAB-4BE0-DBF2-DA5B-DFCA61EB2E43}"/>
              </a:ext>
            </a:extLst>
          </p:cNvPr>
          <p:cNvPicPr>
            <a:picLocks noChangeAspect="1"/>
          </p:cNvPicPr>
          <p:nvPr/>
        </p:nvPicPr>
        <p:blipFill rotWithShape="1">
          <a:blip r:embed="rId4">
            <a:duotone>
              <a:schemeClr val="accent4">
                <a:shade val="45000"/>
                <a:satMod val="135000"/>
              </a:schemeClr>
              <a:prstClr val="white"/>
            </a:duotone>
          </a:blip>
          <a:srcRect t="14989"/>
          <a:stretch/>
        </p:blipFill>
        <p:spPr>
          <a:xfrm>
            <a:off x="755576" y="3573016"/>
            <a:ext cx="897542" cy="309974"/>
          </a:xfrm>
          <a:prstGeom prst="rect">
            <a:avLst/>
          </a:prstGeom>
        </p:spPr>
      </p:pic>
      <p:pic>
        <p:nvPicPr>
          <p:cNvPr id="10" name="Picture 9">
            <a:extLst>
              <a:ext uri="{FF2B5EF4-FFF2-40B4-BE49-F238E27FC236}">
                <a16:creationId xmlns:a16="http://schemas.microsoft.com/office/drawing/2014/main" id="{B3384746-C541-5096-0E0E-047A41031B89}"/>
              </a:ext>
            </a:extLst>
          </p:cNvPr>
          <p:cNvPicPr>
            <a:picLocks noChangeAspect="1"/>
          </p:cNvPicPr>
          <p:nvPr/>
        </p:nvPicPr>
        <p:blipFill>
          <a:blip r:embed="rId5">
            <a:duotone>
              <a:schemeClr val="accent4">
                <a:shade val="45000"/>
                <a:satMod val="135000"/>
              </a:schemeClr>
              <a:prstClr val="white"/>
            </a:duotone>
          </a:blip>
          <a:stretch>
            <a:fillRect/>
          </a:stretch>
        </p:blipFill>
        <p:spPr>
          <a:xfrm>
            <a:off x="2734028" y="3573016"/>
            <a:ext cx="1010502" cy="276458"/>
          </a:xfrm>
          <a:prstGeom prst="rect">
            <a:avLst/>
          </a:prstGeom>
        </p:spPr>
      </p:pic>
      <p:pic>
        <p:nvPicPr>
          <p:cNvPr id="12" name="Picture 11">
            <a:extLst>
              <a:ext uri="{FF2B5EF4-FFF2-40B4-BE49-F238E27FC236}">
                <a16:creationId xmlns:a16="http://schemas.microsoft.com/office/drawing/2014/main" id="{71617822-A8B4-B0B7-C7F2-F76C20446C9E}"/>
              </a:ext>
            </a:extLst>
          </p:cNvPr>
          <p:cNvPicPr>
            <a:picLocks noChangeAspect="1"/>
          </p:cNvPicPr>
          <p:nvPr/>
        </p:nvPicPr>
        <p:blipFill>
          <a:blip r:embed="rId6">
            <a:duotone>
              <a:schemeClr val="accent4">
                <a:shade val="45000"/>
                <a:satMod val="135000"/>
              </a:schemeClr>
              <a:prstClr val="white"/>
            </a:duotone>
          </a:blip>
          <a:stretch>
            <a:fillRect/>
          </a:stretch>
        </p:blipFill>
        <p:spPr>
          <a:xfrm>
            <a:off x="744622" y="5517232"/>
            <a:ext cx="243025" cy="243025"/>
          </a:xfrm>
          <a:prstGeom prst="rect">
            <a:avLst/>
          </a:prstGeom>
        </p:spPr>
      </p:pic>
      <p:pic>
        <p:nvPicPr>
          <p:cNvPr id="14" name="Picture 13">
            <a:extLst>
              <a:ext uri="{FF2B5EF4-FFF2-40B4-BE49-F238E27FC236}">
                <a16:creationId xmlns:a16="http://schemas.microsoft.com/office/drawing/2014/main" id="{6CEFB8E5-D8D7-495E-9962-B7148EC1817A}"/>
              </a:ext>
            </a:extLst>
          </p:cNvPr>
          <p:cNvPicPr>
            <a:picLocks noChangeAspect="1"/>
          </p:cNvPicPr>
          <p:nvPr/>
        </p:nvPicPr>
        <p:blipFill>
          <a:blip r:embed="rId7">
            <a:duotone>
              <a:schemeClr val="accent4">
                <a:shade val="45000"/>
                <a:satMod val="135000"/>
              </a:schemeClr>
              <a:prstClr val="white"/>
            </a:duotone>
          </a:blip>
          <a:stretch>
            <a:fillRect/>
          </a:stretch>
        </p:blipFill>
        <p:spPr>
          <a:xfrm>
            <a:off x="2699792" y="5807758"/>
            <a:ext cx="368437" cy="285538"/>
          </a:xfrm>
          <a:prstGeom prst="rect">
            <a:avLst/>
          </a:prstGeom>
        </p:spPr>
      </p:pic>
    </p:spTree>
    <p:extLst>
      <p:ext uri="{BB962C8B-B14F-4D97-AF65-F5344CB8AC3E}">
        <p14:creationId xmlns:p14="http://schemas.microsoft.com/office/powerpoint/2010/main" val="2896503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Why does this approach fail?</a:t>
            </a:r>
            <a:endParaRPr lang="en-GB" dirty="0"/>
          </a:p>
        </p:txBody>
      </p:sp>
      <p:sp>
        <p:nvSpPr>
          <p:cNvPr id="6" name="TextBox 5">
            <a:extLst>
              <a:ext uri="{FF2B5EF4-FFF2-40B4-BE49-F238E27FC236}">
                <a16:creationId xmlns:a16="http://schemas.microsoft.com/office/drawing/2014/main" id="{03EAF6A2-0E3F-A416-E1F9-8C8251375FEB}"/>
              </a:ext>
            </a:extLst>
          </p:cNvPr>
          <p:cNvSpPr txBox="1"/>
          <p:nvPr/>
        </p:nvSpPr>
        <p:spPr>
          <a:xfrm>
            <a:off x="384175" y="1618922"/>
            <a:ext cx="8220273" cy="3693319"/>
          </a:xfrm>
          <a:prstGeom prst="rect">
            <a:avLst/>
          </a:prstGeom>
          <a:noFill/>
        </p:spPr>
        <p:txBody>
          <a:bodyPr wrap="square" rtlCol="0">
            <a:spAutoFit/>
          </a:bodyPr>
          <a:lstStyle/>
          <a:p>
            <a:pPr marL="342900" indent="-342900">
              <a:buFont typeface="Arial" panose="020B0604020202020204" pitchFamily="34" charset="0"/>
              <a:buChar char="•"/>
            </a:pPr>
            <a:r>
              <a:rPr lang="en-GB" dirty="0"/>
              <a:t>As discussed, the interface (and hence      ) moves with the fluid velocity, and thus has also moved half a cell</a:t>
            </a:r>
            <a:br>
              <a:rPr lang="en-GB" dirty="0"/>
            </a:br>
            <a:endParaRPr lang="en-GB" dirty="0"/>
          </a:p>
          <a:p>
            <a:pPr marL="342900" indent="-342900">
              <a:buFont typeface="Arial" panose="020B0604020202020204" pitchFamily="34" charset="0"/>
              <a:buChar char="•"/>
            </a:pPr>
            <a:r>
              <a:rPr lang="en-GB" dirty="0"/>
              <a:t>Therefore:</a:t>
            </a:r>
            <a:br>
              <a:rPr lang="en-GB" dirty="0"/>
            </a:br>
            <a:br>
              <a:rPr lang="en-GB" dirty="0"/>
            </a:br>
            <a:endParaRPr lang="en-GB" dirty="0"/>
          </a:p>
          <a:p>
            <a:pPr marL="342900" indent="-342900">
              <a:buFont typeface="Arial" panose="020B0604020202020204" pitchFamily="34" charset="0"/>
              <a:buChar char="•"/>
            </a:pPr>
            <a:r>
              <a:rPr lang="en-GB" dirty="0"/>
              <a:t>Which means we can compute</a:t>
            </a:r>
            <a:br>
              <a:rPr lang="en-GB" dirty="0"/>
            </a:br>
            <a:r>
              <a:rPr lang="en-GB" dirty="0"/>
              <a:t>the mixture value, </a:t>
            </a:r>
            <a:br>
              <a:rPr lang="en-GB" dirty="0"/>
            </a:br>
            <a:endParaRPr lang="en-GB" dirty="0"/>
          </a:p>
          <a:p>
            <a:pPr marL="342900" indent="-342900">
              <a:buFont typeface="Arial" panose="020B0604020202020204" pitchFamily="34" charset="0"/>
              <a:buChar char="•"/>
            </a:pPr>
            <a:r>
              <a:rPr lang="en-GB" dirty="0"/>
              <a:t>Does this correspond to the </a:t>
            </a:r>
            <a:br>
              <a:rPr lang="en-GB" dirty="0"/>
            </a:br>
            <a:r>
              <a:rPr lang="en-GB" dirty="0"/>
              <a:t>expected mixture value?</a:t>
            </a:r>
          </a:p>
          <a:p>
            <a:pPr marL="342900" indent="-342900">
              <a:buFont typeface="Arial" panose="020B0604020202020204" pitchFamily="34" charset="0"/>
              <a:buChar char="•"/>
            </a:pPr>
            <a:endParaRPr lang="en-GB" dirty="0"/>
          </a:p>
          <a:p>
            <a:endParaRPr lang="en-GB" dirty="0"/>
          </a:p>
        </p:txBody>
      </p:sp>
      <p:pic>
        <p:nvPicPr>
          <p:cNvPr id="7" name="Picture 6">
            <a:extLst>
              <a:ext uri="{FF2B5EF4-FFF2-40B4-BE49-F238E27FC236}">
                <a16:creationId xmlns:a16="http://schemas.microsoft.com/office/drawing/2014/main" id="{AB88C61D-2827-ADB9-DF63-0552C22E0CEF}"/>
              </a:ext>
            </a:extLst>
          </p:cNvPr>
          <p:cNvPicPr>
            <a:picLocks noChangeAspect="1"/>
          </p:cNvPicPr>
          <p:nvPr/>
        </p:nvPicPr>
        <p:blipFill>
          <a:blip r:embed="rId2"/>
          <a:stretch>
            <a:fillRect/>
          </a:stretch>
        </p:blipFill>
        <p:spPr>
          <a:xfrm>
            <a:off x="4159683" y="2420889"/>
            <a:ext cx="4411166" cy="3386870"/>
          </a:xfrm>
          <a:prstGeom prst="rect">
            <a:avLst/>
          </a:prstGeom>
        </p:spPr>
      </p:pic>
      <p:pic>
        <p:nvPicPr>
          <p:cNvPr id="9" name="Picture 8">
            <a:extLst>
              <a:ext uri="{FF2B5EF4-FFF2-40B4-BE49-F238E27FC236}">
                <a16:creationId xmlns:a16="http://schemas.microsoft.com/office/drawing/2014/main" id="{E0897C0D-8D95-B42B-AED4-38B4E63B9630}"/>
              </a:ext>
            </a:extLst>
          </p:cNvPr>
          <p:cNvPicPr>
            <a:picLocks noChangeAspect="1"/>
          </p:cNvPicPr>
          <p:nvPr/>
        </p:nvPicPr>
        <p:blipFill>
          <a:blip r:embed="rId3">
            <a:duotone>
              <a:schemeClr val="accent4">
                <a:shade val="45000"/>
                <a:satMod val="135000"/>
              </a:schemeClr>
              <a:prstClr val="white"/>
            </a:duotone>
          </a:blip>
          <a:stretch>
            <a:fillRect/>
          </a:stretch>
        </p:blipFill>
        <p:spPr>
          <a:xfrm>
            <a:off x="4788024" y="1637989"/>
            <a:ext cx="368437" cy="285538"/>
          </a:xfrm>
          <a:prstGeom prst="rect">
            <a:avLst/>
          </a:prstGeom>
        </p:spPr>
      </p:pic>
      <p:pic>
        <p:nvPicPr>
          <p:cNvPr id="13" name="Picture 12">
            <a:extLst>
              <a:ext uri="{FF2B5EF4-FFF2-40B4-BE49-F238E27FC236}">
                <a16:creationId xmlns:a16="http://schemas.microsoft.com/office/drawing/2014/main" id="{933360BC-DA1F-057D-E60E-86EDABA682C4}"/>
              </a:ext>
            </a:extLst>
          </p:cNvPr>
          <p:cNvPicPr>
            <a:picLocks noChangeAspect="1"/>
          </p:cNvPicPr>
          <p:nvPr/>
        </p:nvPicPr>
        <p:blipFill>
          <a:blip r:embed="rId4"/>
          <a:stretch>
            <a:fillRect/>
          </a:stretch>
        </p:blipFill>
        <p:spPr>
          <a:xfrm>
            <a:off x="1406389" y="2776419"/>
            <a:ext cx="1477621" cy="276458"/>
          </a:xfrm>
          <a:prstGeom prst="rect">
            <a:avLst/>
          </a:prstGeom>
        </p:spPr>
      </p:pic>
      <p:pic>
        <p:nvPicPr>
          <p:cNvPr id="16" name="Picture 15">
            <a:extLst>
              <a:ext uri="{FF2B5EF4-FFF2-40B4-BE49-F238E27FC236}">
                <a16:creationId xmlns:a16="http://schemas.microsoft.com/office/drawing/2014/main" id="{DCCCD34E-D468-FB38-8353-BBD78A52EEA9}"/>
              </a:ext>
            </a:extLst>
          </p:cNvPr>
          <p:cNvPicPr>
            <a:picLocks noChangeAspect="1"/>
          </p:cNvPicPr>
          <p:nvPr/>
        </p:nvPicPr>
        <p:blipFill>
          <a:blip r:embed="rId5">
            <a:duotone>
              <a:schemeClr val="accent4">
                <a:shade val="45000"/>
                <a:satMod val="135000"/>
              </a:schemeClr>
              <a:prstClr val="white"/>
            </a:duotone>
          </a:blip>
          <a:stretch>
            <a:fillRect/>
          </a:stretch>
        </p:blipFill>
        <p:spPr>
          <a:xfrm>
            <a:off x="2627784" y="3596986"/>
            <a:ext cx="974182" cy="254516"/>
          </a:xfrm>
          <a:prstGeom prst="rect">
            <a:avLst/>
          </a:prstGeom>
        </p:spPr>
      </p:pic>
      <p:pic>
        <p:nvPicPr>
          <p:cNvPr id="17" name="Picture 16">
            <a:extLst>
              <a:ext uri="{FF2B5EF4-FFF2-40B4-BE49-F238E27FC236}">
                <a16:creationId xmlns:a16="http://schemas.microsoft.com/office/drawing/2014/main" id="{E3CD1978-CF2D-53A9-0D37-28CD698EEC0A}"/>
              </a:ext>
            </a:extLst>
          </p:cNvPr>
          <p:cNvPicPr>
            <a:picLocks noChangeAspect="1"/>
          </p:cNvPicPr>
          <p:nvPr/>
        </p:nvPicPr>
        <p:blipFill>
          <a:blip r:embed="rId6"/>
          <a:stretch>
            <a:fillRect/>
          </a:stretch>
        </p:blipFill>
        <p:spPr>
          <a:xfrm>
            <a:off x="1084787" y="4740313"/>
            <a:ext cx="2021780" cy="997530"/>
          </a:xfrm>
          <a:prstGeom prst="rect">
            <a:avLst/>
          </a:prstGeom>
        </p:spPr>
      </p:pic>
    </p:spTree>
    <p:extLst>
      <p:ext uri="{BB962C8B-B14F-4D97-AF65-F5344CB8AC3E}">
        <p14:creationId xmlns:p14="http://schemas.microsoft.com/office/powerpoint/2010/main" val="3251315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Why does this approach fail?</a:t>
            </a:r>
            <a:endParaRPr lang="en-GB" dirty="0"/>
          </a:p>
        </p:txBody>
      </p:sp>
      <p:sp>
        <p:nvSpPr>
          <p:cNvPr id="6" name="TextBox 5">
            <a:extLst>
              <a:ext uri="{FF2B5EF4-FFF2-40B4-BE49-F238E27FC236}">
                <a16:creationId xmlns:a16="http://schemas.microsoft.com/office/drawing/2014/main" id="{03EAF6A2-0E3F-A416-E1F9-8C8251375FEB}"/>
              </a:ext>
            </a:extLst>
          </p:cNvPr>
          <p:cNvSpPr txBox="1"/>
          <p:nvPr/>
        </p:nvSpPr>
        <p:spPr>
          <a:xfrm>
            <a:off x="384175" y="1618922"/>
            <a:ext cx="8220273" cy="3970318"/>
          </a:xfrm>
          <a:prstGeom prst="rect">
            <a:avLst/>
          </a:prstGeom>
          <a:noFill/>
        </p:spPr>
        <p:txBody>
          <a:bodyPr wrap="square" rtlCol="0">
            <a:spAutoFit/>
          </a:bodyPr>
          <a:lstStyle/>
          <a:p>
            <a:pPr marL="342900" indent="-342900">
              <a:buFont typeface="Arial" panose="020B0604020202020204" pitchFamily="34" charset="0"/>
              <a:buChar char="•"/>
            </a:pPr>
            <a:r>
              <a:rPr lang="en-GB" dirty="0"/>
              <a:t>In order to compute the mixture adiabatic index, we need to know the number of moles of material within our volume,   </a:t>
            </a:r>
            <a:br>
              <a:rPr lang="en-GB" dirty="0"/>
            </a:br>
            <a:endParaRPr lang="en-GB" dirty="0"/>
          </a:p>
          <a:p>
            <a:pPr marL="342900" indent="-342900">
              <a:buFont typeface="Arial" panose="020B0604020202020204" pitchFamily="34" charset="0"/>
              <a:buChar char="•"/>
            </a:pPr>
            <a:r>
              <a:rPr lang="en-GB" dirty="0"/>
              <a:t>This is where we start to see </a:t>
            </a:r>
            <a:br>
              <a:rPr lang="en-GB" dirty="0"/>
            </a:br>
            <a:r>
              <a:rPr lang="en-GB" dirty="0"/>
              <a:t>some issues – we haven’t said</a:t>
            </a:r>
            <a:br>
              <a:rPr lang="en-GB" dirty="0"/>
            </a:br>
            <a:r>
              <a:rPr lang="en-GB" dirty="0"/>
              <a:t>which noble gas we are using</a:t>
            </a:r>
            <a:br>
              <a:rPr lang="en-GB" dirty="0"/>
            </a:br>
            <a:endParaRPr lang="en-GB" dirty="0"/>
          </a:p>
          <a:p>
            <a:pPr marL="342900" indent="-342900">
              <a:buFont typeface="Arial" panose="020B0604020202020204" pitchFamily="34" charset="0"/>
              <a:buChar char="•"/>
            </a:pPr>
            <a:r>
              <a:rPr lang="en-GB" dirty="0"/>
              <a:t>This didn’t matter for our model,</a:t>
            </a:r>
            <a:br>
              <a:rPr lang="en-GB" dirty="0"/>
            </a:br>
            <a:r>
              <a:rPr lang="en-GB" dirty="0"/>
              <a:t>but it does for reality!</a:t>
            </a:r>
            <a:br>
              <a:rPr lang="en-GB" dirty="0"/>
            </a:br>
            <a:endParaRPr lang="en-GB" dirty="0"/>
          </a:p>
          <a:p>
            <a:pPr marL="342900" indent="-342900">
              <a:buFont typeface="Arial" panose="020B0604020202020204" pitchFamily="34" charset="0"/>
              <a:buChar char="•"/>
            </a:pPr>
            <a:r>
              <a:rPr lang="en-GB" dirty="0"/>
              <a:t>Because argon is heavier than </a:t>
            </a:r>
            <a:br>
              <a:rPr lang="en-GB" dirty="0"/>
            </a:br>
            <a:r>
              <a:rPr lang="en-GB" dirty="0"/>
              <a:t>helium, for a given density, we</a:t>
            </a:r>
            <a:br>
              <a:rPr lang="en-GB" dirty="0"/>
            </a:br>
            <a:r>
              <a:rPr lang="en-GB" dirty="0"/>
              <a:t>have a different </a:t>
            </a:r>
            <a:br>
              <a:rPr lang="en-GB" dirty="0"/>
            </a:br>
            <a:endParaRPr lang="en-GB" dirty="0"/>
          </a:p>
        </p:txBody>
      </p:sp>
      <p:pic>
        <p:nvPicPr>
          <p:cNvPr id="7" name="Picture 6">
            <a:extLst>
              <a:ext uri="{FF2B5EF4-FFF2-40B4-BE49-F238E27FC236}">
                <a16:creationId xmlns:a16="http://schemas.microsoft.com/office/drawing/2014/main" id="{AB88C61D-2827-ADB9-DF63-0552C22E0CEF}"/>
              </a:ext>
            </a:extLst>
          </p:cNvPr>
          <p:cNvPicPr>
            <a:picLocks noChangeAspect="1"/>
          </p:cNvPicPr>
          <p:nvPr/>
        </p:nvPicPr>
        <p:blipFill>
          <a:blip r:embed="rId2"/>
          <a:stretch>
            <a:fillRect/>
          </a:stretch>
        </p:blipFill>
        <p:spPr>
          <a:xfrm>
            <a:off x="4159683" y="2420889"/>
            <a:ext cx="4411166" cy="3386870"/>
          </a:xfrm>
          <a:prstGeom prst="rect">
            <a:avLst/>
          </a:prstGeom>
        </p:spPr>
      </p:pic>
      <p:pic>
        <p:nvPicPr>
          <p:cNvPr id="8" name="Picture 7">
            <a:extLst>
              <a:ext uri="{FF2B5EF4-FFF2-40B4-BE49-F238E27FC236}">
                <a16:creationId xmlns:a16="http://schemas.microsoft.com/office/drawing/2014/main" id="{D776A3B6-72AA-70CD-89E2-CABFD8F6F7C4}"/>
              </a:ext>
            </a:extLst>
          </p:cNvPr>
          <p:cNvPicPr>
            <a:picLocks noChangeAspect="1"/>
          </p:cNvPicPr>
          <p:nvPr/>
        </p:nvPicPr>
        <p:blipFill>
          <a:blip r:embed="rId3">
            <a:duotone>
              <a:schemeClr val="accent4">
                <a:shade val="45000"/>
                <a:satMod val="135000"/>
              </a:schemeClr>
              <a:prstClr val="white"/>
            </a:duotone>
          </a:blip>
          <a:stretch>
            <a:fillRect/>
          </a:stretch>
        </p:blipFill>
        <p:spPr>
          <a:xfrm>
            <a:off x="5580112" y="1988840"/>
            <a:ext cx="300556" cy="216024"/>
          </a:xfrm>
          <a:prstGeom prst="rect">
            <a:avLst/>
          </a:prstGeom>
        </p:spPr>
      </p:pic>
      <p:pic>
        <p:nvPicPr>
          <p:cNvPr id="10" name="Picture 9">
            <a:extLst>
              <a:ext uri="{FF2B5EF4-FFF2-40B4-BE49-F238E27FC236}">
                <a16:creationId xmlns:a16="http://schemas.microsoft.com/office/drawing/2014/main" id="{B2C779CE-2BC4-F3D1-ABAF-F070E70C475D}"/>
              </a:ext>
            </a:extLst>
          </p:cNvPr>
          <p:cNvPicPr>
            <a:picLocks noChangeAspect="1"/>
          </p:cNvPicPr>
          <p:nvPr/>
        </p:nvPicPr>
        <p:blipFill>
          <a:blip r:embed="rId3">
            <a:duotone>
              <a:schemeClr val="accent4">
                <a:shade val="45000"/>
                <a:satMod val="135000"/>
              </a:schemeClr>
              <a:prstClr val="white"/>
            </a:duotone>
          </a:blip>
          <a:stretch>
            <a:fillRect/>
          </a:stretch>
        </p:blipFill>
        <p:spPr>
          <a:xfrm>
            <a:off x="2411760" y="5023054"/>
            <a:ext cx="300556" cy="216024"/>
          </a:xfrm>
          <a:prstGeom prst="rect">
            <a:avLst/>
          </a:prstGeom>
        </p:spPr>
      </p:pic>
    </p:spTree>
    <p:extLst>
      <p:ext uri="{BB962C8B-B14F-4D97-AF65-F5344CB8AC3E}">
        <p14:creationId xmlns:p14="http://schemas.microsoft.com/office/powerpoint/2010/main" val="3601813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Why does this approach fail?</a:t>
            </a:r>
            <a:endParaRPr lang="en-GB" dirty="0"/>
          </a:p>
        </p:txBody>
      </p:sp>
      <p:sp>
        <p:nvSpPr>
          <p:cNvPr id="6" name="TextBox 5">
            <a:extLst>
              <a:ext uri="{FF2B5EF4-FFF2-40B4-BE49-F238E27FC236}">
                <a16:creationId xmlns:a16="http://schemas.microsoft.com/office/drawing/2014/main" id="{03EAF6A2-0E3F-A416-E1F9-8C8251375FEB}"/>
              </a:ext>
            </a:extLst>
          </p:cNvPr>
          <p:cNvSpPr txBox="1"/>
          <p:nvPr/>
        </p:nvSpPr>
        <p:spPr>
          <a:xfrm>
            <a:off x="384175" y="1618922"/>
            <a:ext cx="8220273" cy="3970318"/>
          </a:xfrm>
          <a:prstGeom prst="rect">
            <a:avLst/>
          </a:prstGeom>
          <a:noFill/>
        </p:spPr>
        <p:txBody>
          <a:bodyPr wrap="square" rtlCol="0">
            <a:spAutoFit/>
          </a:bodyPr>
          <a:lstStyle/>
          <a:p>
            <a:pPr marL="342900" indent="-342900">
              <a:buFont typeface="Arial" panose="020B0604020202020204" pitchFamily="34" charset="0"/>
              <a:buChar char="•"/>
            </a:pPr>
            <a:r>
              <a:rPr lang="en-GB" dirty="0"/>
              <a:t>The mathematical model we constructed gave us an answer, but this was for an </a:t>
            </a:r>
            <a:r>
              <a:rPr lang="en-GB" b="1" dirty="0"/>
              <a:t>underdetermined system</a:t>
            </a:r>
            <a:br>
              <a:rPr lang="en-GB" dirty="0"/>
            </a:br>
            <a:endParaRPr lang="en-GB" dirty="0"/>
          </a:p>
          <a:p>
            <a:pPr marL="342900" indent="-342900">
              <a:buFont typeface="Arial" panose="020B0604020202020204" pitchFamily="34" charset="0"/>
              <a:buChar char="•"/>
            </a:pPr>
            <a:r>
              <a:rPr lang="en-GB" dirty="0"/>
              <a:t>As a result, this result could well</a:t>
            </a:r>
            <a:br>
              <a:rPr lang="en-GB" dirty="0"/>
            </a:br>
            <a:r>
              <a:rPr lang="en-GB" dirty="0"/>
              <a:t>be meaningless</a:t>
            </a:r>
            <a:br>
              <a:rPr lang="en-GB" dirty="0"/>
            </a:br>
            <a:endParaRPr lang="en-GB" dirty="0"/>
          </a:p>
          <a:p>
            <a:pPr marL="342900" indent="-342900">
              <a:buFont typeface="Arial" panose="020B0604020202020204" pitchFamily="34" charset="0"/>
              <a:buChar char="•"/>
            </a:pPr>
            <a:r>
              <a:rPr lang="en-GB" dirty="0"/>
              <a:t>If we assume our noble gas is </a:t>
            </a:r>
            <a:br>
              <a:rPr lang="en-GB" dirty="0"/>
            </a:br>
            <a:r>
              <a:rPr lang="en-GB" dirty="0"/>
              <a:t>argon, then for this </a:t>
            </a:r>
            <a:r>
              <a:rPr lang="en-GB" dirty="0" err="1"/>
              <a:t>mixuture</a:t>
            </a:r>
            <a:r>
              <a:rPr lang="en-GB" dirty="0"/>
              <a:t>,</a:t>
            </a:r>
            <a:br>
              <a:rPr lang="en-GB" dirty="0"/>
            </a:br>
            <a:r>
              <a:rPr lang="en-GB" dirty="0"/>
              <a:t>we have</a:t>
            </a:r>
            <a:br>
              <a:rPr lang="en-GB" dirty="0"/>
            </a:br>
            <a:endParaRPr lang="en-GB" dirty="0"/>
          </a:p>
          <a:p>
            <a:pPr marL="342900" indent="-342900">
              <a:buFont typeface="Arial" panose="020B0604020202020204" pitchFamily="34" charset="0"/>
              <a:buChar char="•"/>
            </a:pPr>
            <a:r>
              <a:rPr lang="en-GB" dirty="0"/>
              <a:t>Since                      , this model</a:t>
            </a:r>
            <a:br>
              <a:rPr lang="en-GB" dirty="0"/>
            </a:br>
            <a:r>
              <a:rPr lang="en-GB" dirty="0"/>
              <a:t>has clearly been unable to solve</a:t>
            </a:r>
            <a:br>
              <a:rPr lang="en-GB" dirty="0"/>
            </a:br>
            <a:r>
              <a:rPr lang="en-GB" dirty="0"/>
              <a:t>for an air-argon interface</a:t>
            </a:r>
            <a:br>
              <a:rPr lang="en-GB" dirty="0"/>
            </a:br>
            <a:r>
              <a:rPr lang="en-GB" dirty="0"/>
              <a:t>correctly </a:t>
            </a:r>
          </a:p>
        </p:txBody>
      </p:sp>
      <p:pic>
        <p:nvPicPr>
          <p:cNvPr id="7" name="Picture 6">
            <a:extLst>
              <a:ext uri="{FF2B5EF4-FFF2-40B4-BE49-F238E27FC236}">
                <a16:creationId xmlns:a16="http://schemas.microsoft.com/office/drawing/2014/main" id="{AB88C61D-2827-ADB9-DF63-0552C22E0CEF}"/>
              </a:ext>
            </a:extLst>
          </p:cNvPr>
          <p:cNvPicPr>
            <a:picLocks noChangeAspect="1"/>
          </p:cNvPicPr>
          <p:nvPr/>
        </p:nvPicPr>
        <p:blipFill>
          <a:blip r:embed="rId2"/>
          <a:stretch>
            <a:fillRect/>
          </a:stretch>
        </p:blipFill>
        <p:spPr>
          <a:xfrm>
            <a:off x="4159683" y="2420889"/>
            <a:ext cx="4411166" cy="3386870"/>
          </a:xfrm>
          <a:prstGeom prst="rect">
            <a:avLst/>
          </a:prstGeom>
        </p:spPr>
      </p:pic>
      <p:pic>
        <p:nvPicPr>
          <p:cNvPr id="4" name="Picture 3">
            <a:extLst>
              <a:ext uri="{FF2B5EF4-FFF2-40B4-BE49-F238E27FC236}">
                <a16:creationId xmlns:a16="http://schemas.microsoft.com/office/drawing/2014/main" id="{D177CC08-6677-1BE6-E4FE-16F5904A8E53}"/>
              </a:ext>
            </a:extLst>
          </p:cNvPr>
          <p:cNvPicPr>
            <a:picLocks noChangeAspect="1"/>
          </p:cNvPicPr>
          <p:nvPr/>
        </p:nvPicPr>
        <p:blipFill>
          <a:blip r:embed="rId3">
            <a:duotone>
              <a:schemeClr val="accent4">
                <a:shade val="45000"/>
                <a:satMod val="135000"/>
              </a:schemeClr>
              <a:prstClr val="white"/>
            </a:duotone>
          </a:blip>
          <a:stretch>
            <a:fillRect/>
          </a:stretch>
        </p:blipFill>
        <p:spPr>
          <a:xfrm>
            <a:off x="1723403" y="3889080"/>
            <a:ext cx="1097053" cy="254516"/>
          </a:xfrm>
          <a:prstGeom prst="rect">
            <a:avLst/>
          </a:prstGeom>
        </p:spPr>
      </p:pic>
      <p:pic>
        <p:nvPicPr>
          <p:cNvPr id="9" name="Picture 8">
            <a:extLst>
              <a:ext uri="{FF2B5EF4-FFF2-40B4-BE49-F238E27FC236}">
                <a16:creationId xmlns:a16="http://schemas.microsoft.com/office/drawing/2014/main" id="{BA3B9BE6-2C43-43B2-B1DC-890466ABA2CE}"/>
              </a:ext>
            </a:extLst>
          </p:cNvPr>
          <p:cNvPicPr>
            <a:picLocks noChangeAspect="1"/>
          </p:cNvPicPr>
          <p:nvPr/>
        </p:nvPicPr>
        <p:blipFill>
          <a:blip r:embed="rId4">
            <a:duotone>
              <a:schemeClr val="accent4">
                <a:shade val="45000"/>
                <a:satMod val="135000"/>
              </a:schemeClr>
              <a:prstClr val="white"/>
            </a:duotone>
          </a:blip>
          <a:stretch>
            <a:fillRect/>
          </a:stretch>
        </p:blipFill>
        <p:spPr>
          <a:xfrm>
            <a:off x="1463759" y="4365104"/>
            <a:ext cx="1308041" cy="307258"/>
          </a:xfrm>
          <a:prstGeom prst="rect">
            <a:avLst/>
          </a:prstGeom>
        </p:spPr>
      </p:pic>
    </p:spTree>
    <p:extLst>
      <p:ext uri="{BB962C8B-B14F-4D97-AF65-F5344CB8AC3E}">
        <p14:creationId xmlns:p14="http://schemas.microsoft.com/office/powerpoint/2010/main" val="2576876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Thermodynamic inconsistency</a:t>
            </a:r>
            <a:endParaRPr lang="en-GB" dirty="0"/>
          </a:p>
        </p:txBody>
      </p:sp>
      <p:pic>
        <p:nvPicPr>
          <p:cNvPr id="3" name="Picture 2">
            <a:extLst>
              <a:ext uri="{FF2B5EF4-FFF2-40B4-BE49-F238E27FC236}">
                <a16:creationId xmlns:a16="http://schemas.microsoft.com/office/drawing/2014/main" id="{0A9DAB4B-4165-810E-29F4-F3B2A6F20D71}"/>
              </a:ext>
            </a:extLst>
          </p:cNvPr>
          <p:cNvPicPr>
            <a:picLocks noChangeAspect="1"/>
          </p:cNvPicPr>
          <p:nvPr/>
        </p:nvPicPr>
        <p:blipFill>
          <a:blip r:embed="rId2">
            <a:duotone>
              <a:schemeClr val="accent4">
                <a:shade val="45000"/>
                <a:satMod val="135000"/>
              </a:schemeClr>
              <a:prstClr val="white"/>
            </a:duotone>
          </a:blip>
          <a:stretch>
            <a:fillRect/>
          </a:stretch>
        </p:blipFill>
        <p:spPr>
          <a:xfrm>
            <a:off x="1043608" y="1988840"/>
            <a:ext cx="243025" cy="243025"/>
          </a:xfrm>
          <a:prstGeom prst="rect">
            <a:avLst/>
          </a:prstGeom>
        </p:spPr>
      </p:pic>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4247317"/>
          </a:xfrm>
          <a:prstGeom prst="rect">
            <a:avLst/>
          </a:prstGeom>
          <a:noFill/>
        </p:spPr>
        <p:txBody>
          <a:bodyPr wrap="square" rtlCol="0">
            <a:spAutoFit/>
          </a:bodyPr>
          <a:lstStyle/>
          <a:p>
            <a:pPr marL="342900" indent="-342900">
              <a:buFont typeface="Arial" panose="020B0604020202020204" pitchFamily="34" charset="0"/>
              <a:buChar char="•"/>
            </a:pPr>
            <a:r>
              <a:rPr lang="en-GB" dirty="0"/>
              <a:t>We have demonstrated that this naive model leads to an incorrect prediction of </a:t>
            </a:r>
          </a:p>
          <a:p>
            <a:pPr marL="342900" indent="-342900">
              <a:buFont typeface="Arial" panose="020B0604020202020204" pitchFamily="34" charset="0"/>
              <a:buChar char="•"/>
            </a:pPr>
            <a:r>
              <a:rPr lang="en-GB" dirty="0"/>
              <a:t>In a coupled system, an error in one variable propagates through, causing errors globally</a:t>
            </a:r>
          </a:p>
          <a:p>
            <a:pPr marL="342900" indent="-342900">
              <a:buFont typeface="Arial" panose="020B0604020202020204" pitchFamily="34" charset="0"/>
              <a:buChar char="•"/>
            </a:pPr>
            <a:r>
              <a:rPr lang="en-GB" dirty="0"/>
              <a:t>The reason for this is clear, an incorrect value of     leads to a spontaneous change in entropy, which, following the laws of thermodynamics, provides unphysical energy input or removal from the system</a:t>
            </a:r>
            <a:br>
              <a:rPr lang="en-GB" dirty="0"/>
            </a:br>
            <a:br>
              <a:rPr lang="en-GB" dirty="0"/>
            </a:br>
            <a:br>
              <a:rPr lang="en-GB" dirty="0"/>
            </a:br>
            <a:br>
              <a:rPr lang="en-GB" dirty="0"/>
            </a:br>
            <a:endParaRPr lang="en-GB" dirty="0"/>
          </a:p>
          <a:p>
            <a:pPr marL="342900" indent="-342900">
              <a:buFont typeface="Arial" panose="020B0604020202020204" pitchFamily="34" charset="0"/>
              <a:buChar char="•"/>
            </a:pPr>
            <a:r>
              <a:rPr lang="en-GB" dirty="0"/>
              <a:t>This is a </a:t>
            </a:r>
            <a:r>
              <a:rPr lang="en-GB" b="1" dirty="0"/>
              <a:t>thermodynamic inconsistency</a:t>
            </a:r>
            <a:r>
              <a:rPr lang="en-GB" dirty="0"/>
              <a:t> in the underlying equations</a:t>
            </a:r>
          </a:p>
          <a:p>
            <a:pPr marL="342900" indent="-342900">
              <a:buFont typeface="Arial" panose="020B0604020202020204" pitchFamily="34" charset="0"/>
              <a:buChar char="•"/>
            </a:pPr>
            <a:r>
              <a:rPr lang="en-GB" dirty="0"/>
              <a:t>This results in the oscillations seen in the simulation</a:t>
            </a:r>
          </a:p>
          <a:p>
            <a:pPr marL="342900" indent="-342900">
              <a:buFont typeface="Arial" panose="020B0604020202020204" pitchFamily="34" charset="0"/>
              <a:buChar char="•"/>
            </a:pPr>
            <a:r>
              <a:rPr lang="en-GB" dirty="0"/>
              <a:t>The challenge in any multiphysics method is therefore to achieve thermodynamic consistency at the interface between two materials</a:t>
            </a:r>
          </a:p>
        </p:txBody>
      </p:sp>
      <p:pic>
        <p:nvPicPr>
          <p:cNvPr id="8" name="Picture 7">
            <a:extLst>
              <a:ext uri="{FF2B5EF4-FFF2-40B4-BE49-F238E27FC236}">
                <a16:creationId xmlns:a16="http://schemas.microsoft.com/office/drawing/2014/main" id="{C38B6569-58FA-04A1-338E-C6B7452BED6D}"/>
              </a:ext>
            </a:extLst>
          </p:cNvPr>
          <p:cNvPicPr>
            <a:picLocks noChangeAspect="1"/>
          </p:cNvPicPr>
          <p:nvPr/>
        </p:nvPicPr>
        <p:blipFill>
          <a:blip r:embed="rId2">
            <a:duotone>
              <a:schemeClr val="accent4">
                <a:shade val="45000"/>
                <a:satMod val="135000"/>
              </a:schemeClr>
              <a:prstClr val="white"/>
            </a:duotone>
          </a:blip>
          <a:stretch>
            <a:fillRect/>
          </a:stretch>
        </p:blipFill>
        <p:spPr>
          <a:xfrm>
            <a:off x="5724128" y="2780928"/>
            <a:ext cx="243025" cy="243025"/>
          </a:xfrm>
          <a:prstGeom prst="rect">
            <a:avLst/>
          </a:prstGeom>
        </p:spPr>
      </p:pic>
      <p:pic>
        <p:nvPicPr>
          <p:cNvPr id="11" name="Picture 10">
            <a:extLst>
              <a:ext uri="{FF2B5EF4-FFF2-40B4-BE49-F238E27FC236}">
                <a16:creationId xmlns:a16="http://schemas.microsoft.com/office/drawing/2014/main" id="{4B9529E5-D46A-D323-72C8-5704DDAF3F43}"/>
              </a:ext>
            </a:extLst>
          </p:cNvPr>
          <p:cNvPicPr>
            <a:picLocks noChangeAspect="1"/>
          </p:cNvPicPr>
          <p:nvPr/>
        </p:nvPicPr>
        <p:blipFill>
          <a:blip r:embed="rId3"/>
          <a:stretch>
            <a:fillRect/>
          </a:stretch>
        </p:blipFill>
        <p:spPr>
          <a:xfrm>
            <a:off x="2758195" y="3689145"/>
            <a:ext cx="3472232" cy="699160"/>
          </a:xfrm>
          <a:prstGeom prst="rect">
            <a:avLst/>
          </a:prstGeom>
        </p:spPr>
      </p:pic>
    </p:spTree>
    <p:extLst>
      <p:ext uri="{BB962C8B-B14F-4D97-AF65-F5344CB8AC3E}">
        <p14:creationId xmlns:p14="http://schemas.microsoft.com/office/powerpoint/2010/main" val="3703728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US" altLang="en-US" dirty="0"/>
              <a:t>Outline</a:t>
            </a:r>
          </a:p>
        </p:txBody>
      </p:sp>
      <p:sp>
        <p:nvSpPr>
          <p:cNvPr id="4099" name="Rectangle 5">
            <a:extLst>
              <a:ext uri="{FF2B5EF4-FFF2-40B4-BE49-F238E27FC236}">
                <a16:creationId xmlns:a16="http://schemas.microsoft.com/office/drawing/2014/main" id="{A869C384-EAEC-447D-BE1A-AEAD569499E4}"/>
              </a:ext>
            </a:extLst>
          </p:cNvPr>
          <p:cNvSpPr>
            <a:spLocks noGrp="1" noChangeArrowheads="1"/>
          </p:cNvSpPr>
          <p:nvPr>
            <p:ph idx="1"/>
          </p:nvPr>
        </p:nvSpPr>
        <p:spPr/>
        <p:txBody>
          <a:bodyPr/>
          <a:lstStyle/>
          <a:p>
            <a:pPr eaLnBrk="1" hangingPunct="1"/>
            <a:r>
              <a:rPr lang="en-US" altLang="en-US" dirty="0">
                <a:solidFill>
                  <a:schemeClr val="tx1">
                    <a:lumMod val="40000"/>
                    <a:lumOff val="60000"/>
                  </a:schemeClr>
                </a:solidFill>
              </a:rPr>
              <a:t>What do we mean by multiphysics?</a:t>
            </a:r>
          </a:p>
          <a:p>
            <a:pPr eaLnBrk="1" hangingPunct="1"/>
            <a:r>
              <a:rPr lang="en-US" altLang="en-US" dirty="0">
                <a:solidFill>
                  <a:schemeClr val="tx1">
                    <a:lumMod val="40000"/>
                    <a:lumOff val="60000"/>
                  </a:schemeClr>
                </a:solidFill>
              </a:rPr>
              <a:t>Methods for multiphysics</a:t>
            </a:r>
          </a:p>
          <a:p>
            <a:pPr eaLnBrk="1" hangingPunct="1"/>
            <a:r>
              <a:rPr lang="en-US" altLang="en-US" dirty="0">
                <a:solidFill>
                  <a:schemeClr val="tx1">
                    <a:lumMod val="40000"/>
                    <a:lumOff val="60000"/>
                  </a:schemeClr>
                </a:solidFill>
              </a:rPr>
              <a:t>Challenges of multiphysics modelling</a:t>
            </a:r>
          </a:p>
          <a:p>
            <a:pPr eaLnBrk="1" hangingPunct="1"/>
            <a:r>
              <a:rPr lang="en-US" altLang="en-US" dirty="0"/>
              <a:t>Multiphysics approaches</a:t>
            </a:r>
          </a:p>
        </p:txBody>
      </p:sp>
    </p:spTree>
    <p:extLst>
      <p:ext uri="{BB962C8B-B14F-4D97-AF65-F5344CB8AC3E}">
        <p14:creationId xmlns:p14="http://schemas.microsoft.com/office/powerpoint/2010/main" val="542484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Dealing with multiple materials</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4524315"/>
          </a:xfrm>
          <a:prstGeom prst="rect">
            <a:avLst/>
          </a:prstGeom>
          <a:noFill/>
        </p:spPr>
        <p:txBody>
          <a:bodyPr wrap="square" rtlCol="0">
            <a:spAutoFit/>
          </a:bodyPr>
          <a:lstStyle/>
          <a:p>
            <a:pPr marL="342900" indent="-342900">
              <a:buFont typeface="Arial" panose="020B0604020202020204" pitchFamily="34" charset="0"/>
              <a:buChar char="•"/>
            </a:pPr>
            <a:r>
              <a:rPr lang="en-GB" dirty="0"/>
              <a:t>Multiphysics methods are those that can deal with material interactions whilst maintaining thermodynamic consistency</a:t>
            </a:r>
            <a:br>
              <a:rPr lang="en-GB" dirty="0"/>
            </a:br>
            <a:endParaRPr lang="en-GB" dirty="0"/>
          </a:p>
          <a:p>
            <a:pPr marL="342900" indent="-342900">
              <a:buFont typeface="Arial" panose="020B0604020202020204" pitchFamily="34" charset="0"/>
              <a:buChar char="•"/>
            </a:pPr>
            <a:r>
              <a:rPr lang="en-GB" dirty="0"/>
              <a:t>We shall now give an overview of the methods available, before looking at many of them in detail</a:t>
            </a:r>
            <a:br>
              <a:rPr lang="en-GB" dirty="0"/>
            </a:br>
            <a:endParaRPr lang="en-GB" dirty="0"/>
          </a:p>
          <a:p>
            <a:pPr marL="342900" indent="-342900">
              <a:buFont typeface="Arial" panose="020B0604020202020204" pitchFamily="34" charset="0"/>
              <a:buChar char="•"/>
            </a:pPr>
            <a:r>
              <a:rPr lang="en-GB" dirty="0"/>
              <a:t>First, however, comes a little terminology with how we refer to material interactions, and the methods for simulating them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Material interactions can either be a sharp </a:t>
            </a:r>
            <a:r>
              <a:rPr lang="en-GB" b="1" dirty="0"/>
              <a:t>interface</a:t>
            </a:r>
            <a:r>
              <a:rPr lang="en-GB" dirty="0"/>
              <a:t>, or a discrete </a:t>
            </a:r>
            <a:r>
              <a:rPr lang="en-GB" b="1" dirty="0"/>
              <a:t>transition </a:t>
            </a:r>
            <a:r>
              <a:rPr lang="en-GB" dirty="0"/>
              <a:t>(on a continuum scale)</a:t>
            </a:r>
            <a:endParaRPr lang="en-GB" b="1" dirty="0"/>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dirty="0"/>
              <a:t>And multiphysics methods can either consider a sharp </a:t>
            </a:r>
            <a:r>
              <a:rPr lang="en-GB" b="1" dirty="0"/>
              <a:t>jump</a:t>
            </a:r>
            <a:r>
              <a:rPr lang="en-GB" dirty="0"/>
              <a:t>, or a </a:t>
            </a:r>
            <a:r>
              <a:rPr lang="en-GB" b="1" dirty="0"/>
              <a:t>diffuse </a:t>
            </a:r>
            <a:r>
              <a:rPr lang="en-GB" dirty="0"/>
              <a:t>region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There is not a 1-1 mapping between these though</a:t>
            </a:r>
          </a:p>
        </p:txBody>
      </p:sp>
    </p:spTree>
    <p:extLst>
      <p:ext uri="{BB962C8B-B14F-4D97-AF65-F5344CB8AC3E}">
        <p14:creationId xmlns:p14="http://schemas.microsoft.com/office/powerpoint/2010/main" val="4242454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C9544-68C2-E5AD-9C29-B6352ACEB00D}"/>
              </a:ext>
            </a:extLst>
          </p:cNvPr>
          <p:cNvSpPr>
            <a:spLocks noGrp="1"/>
          </p:cNvSpPr>
          <p:nvPr>
            <p:ph type="title"/>
          </p:nvPr>
        </p:nvSpPr>
        <p:spPr/>
        <p:txBody>
          <a:bodyPr/>
          <a:lstStyle/>
          <a:p>
            <a:r>
              <a:rPr lang="en-US" dirty="0"/>
              <a:t>Material interactions</a:t>
            </a:r>
            <a:endParaRPr lang="en-GB" dirty="0"/>
          </a:p>
        </p:txBody>
      </p:sp>
      <p:pic>
        <p:nvPicPr>
          <p:cNvPr id="5" name="Picture 4" descr="Close-up of a wave of water&#10;&#10;Description automatically generated">
            <a:extLst>
              <a:ext uri="{FF2B5EF4-FFF2-40B4-BE49-F238E27FC236}">
                <a16:creationId xmlns:a16="http://schemas.microsoft.com/office/drawing/2014/main" id="{C31DE0C0-07D2-DD96-7695-410686156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3" y="1988840"/>
            <a:ext cx="2944327" cy="1656184"/>
          </a:xfrm>
          <a:prstGeom prst="rect">
            <a:avLst/>
          </a:prstGeom>
        </p:spPr>
      </p:pic>
      <p:pic>
        <p:nvPicPr>
          <p:cNvPr id="7" name="Picture 6" descr="A blue and red smoke&#10;&#10;Description automatically generated">
            <a:extLst>
              <a:ext uri="{FF2B5EF4-FFF2-40B4-BE49-F238E27FC236}">
                <a16:creationId xmlns:a16="http://schemas.microsoft.com/office/drawing/2014/main" id="{EAA9530D-A838-82A0-9937-8399775E05F0}"/>
              </a:ext>
            </a:extLst>
          </p:cNvPr>
          <p:cNvPicPr>
            <a:picLocks noChangeAspect="1"/>
          </p:cNvPicPr>
          <p:nvPr/>
        </p:nvPicPr>
        <p:blipFill rotWithShape="1">
          <a:blip r:embed="rId3">
            <a:extLst>
              <a:ext uri="{28A0092B-C50C-407E-A947-70E740481C1C}">
                <a14:useLocalDpi xmlns:a14="http://schemas.microsoft.com/office/drawing/2010/main" val="0"/>
              </a:ext>
            </a:extLst>
          </a:blip>
          <a:srcRect b="15472"/>
          <a:stretch/>
        </p:blipFill>
        <p:spPr>
          <a:xfrm>
            <a:off x="467542" y="4365104"/>
            <a:ext cx="2944327" cy="1656184"/>
          </a:xfrm>
          <a:prstGeom prst="rect">
            <a:avLst/>
          </a:prstGeom>
        </p:spPr>
      </p:pic>
      <p:sp>
        <p:nvSpPr>
          <p:cNvPr id="8" name="TextBox 7">
            <a:extLst>
              <a:ext uri="{FF2B5EF4-FFF2-40B4-BE49-F238E27FC236}">
                <a16:creationId xmlns:a16="http://schemas.microsoft.com/office/drawing/2014/main" id="{68F0F9DD-06E4-1A7F-DC58-50526A8ACEEF}"/>
              </a:ext>
            </a:extLst>
          </p:cNvPr>
          <p:cNvSpPr txBox="1"/>
          <p:nvPr/>
        </p:nvSpPr>
        <p:spPr>
          <a:xfrm>
            <a:off x="107504" y="1475492"/>
            <a:ext cx="3304366" cy="369332"/>
          </a:xfrm>
          <a:prstGeom prst="rect">
            <a:avLst/>
          </a:prstGeom>
          <a:noFill/>
        </p:spPr>
        <p:txBody>
          <a:bodyPr wrap="square" rtlCol="0">
            <a:spAutoFit/>
          </a:bodyPr>
          <a:lstStyle/>
          <a:p>
            <a:r>
              <a:rPr lang="en-US" dirty="0"/>
              <a:t>Sharp transition:</a:t>
            </a:r>
            <a:endParaRPr lang="en-GB" dirty="0"/>
          </a:p>
        </p:txBody>
      </p:sp>
      <p:sp>
        <p:nvSpPr>
          <p:cNvPr id="9" name="TextBox 8">
            <a:extLst>
              <a:ext uri="{FF2B5EF4-FFF2-40B4-BE49-F238E27FC236}">
                <a16:creationId xmlns:a16="http://schemas.microsoft.com/office/drawing/2014/main" id="{F145A1D7-8DDE-3461-5EF2-16DE419D0A2F}"/>
              </a:ext>
            </a:extLst>
          </p:cNvPr>
          <p:cNvSpPr txBox="1"/>
          <p:nvPr/>
        </p:nvSpPr>
        <p:spPr>
          <a:xfrm>
            <a:off x="107503" y="3799911"/>
            <a:ext cx="3304366" cy="369332"/>
          </a:xfrm>
          <a:prstGeom prst="rect">
            <a:avLst/>
          </a:prstGeom>
          <a:noFill/>
        </p:spPr>
        <p:txBody>
          <a:bodyPr wrap="square" rtlCol="0">
            <a:spAutoFit/>
          </a:bodyPr>
          <a:lstStyle/>
          <a:p>
            <a:r>
              <a:rPr lang="en-US" dirty="0"/>
              <a:t>Diffuse transition:</a:t>
            </a:r>
            <a:endParaRPr lang="en-GB" dirty="0"/>
          </a:p>
        </p:txBody>
      </p:sp>
      <p:pic>
        <p:nvPicPr>
          <p:cNvPr id="11" name="Picture 10">
            <a:extLst>
              <a:ext uri="{FF2B5EF4-FFF2-40B4-BE49-F238E27FC236}">
                <a16:creationId xmlns:a16="http://schemas.microsoft.com/office/drawing/2014/main" id="{3DBB1BA5-FF6B-04D3-B2EA-BABEAAA29960}"/>
              </a:ext>
            </a:extLst>
          </p:cNvPr>
          <p:cNvPicPr>
            <a:picLocks noChangeAspect="1"/>
          </p:cNvPicPr>
          <p:nvPr/>
        </p:nvPicPr>
        <p:blipFill>
          <a:blip r:embed="rId4"/>
          <a:stretch>
            <a:fillRect/>
          </a:stretch>
        </p:blipFill>
        <p:spPr>
          <a:xfrm>
            <a:off x="5076056" y="1988840"/>
            <a:ext cx="3273122" cy="1656184"/>
          </a:xfrm>
          <a:prstGeom prst="rect">
            <a:avLst/>
          </a:prstGeom>
        </p:spPr>
      </p:pic>
      <p:sp>
        <p:nvSpPr>
          <p:cNvPr id="12" name="TextBox 11">
            <a:extLst>
              <a:ext uri="{FF2B5EF4-FFF2-40B4-BE49-F238E27FC236}">
                <a16:creationId xmlns:a16="http://schemas.microsoft.com/office/drawing/2014/main" id="{6FFB13D1-D436-4428-C89A-2FB0B204C037}"/>
              </a:ext>
            </a:extLst>
          </p:cNvPr>
          <p:cNvSpPr txBox="1"/>
          <p:nvPr/>
        </p:nvSpPr>
        <p:spPr>
          <a:xfrm>
            <a:off x="4499992" y="1475492"/>
            <a:ext cx="3304366" cy="369332"/>
          </a:xfrm>
          <a:prstGeom prst="rect">
            <a:avLst/>
          </a:prstGeom>
          <a:noFill/>
        </p:spPr>
        <p:txBody>
          <a:bodyPr wrap="square" rtlCol="0">
            <a:spAutoFit/>
          </a:bodyPr>
          <a:lstStyle/>
          <a:p>
            <a:r>
              <a:rPr lang="en-US" dirty="0"/>
              <a:t>Sharp interface method:</a:t>
            </a:r>
            <a:endParaRPr lang="en-GB" dirty="0"/>
          </a:p>
        </p:txBody>
      </p:sp>
      <p:pic>
        <p:nvPicPr>
          <p:cNvPr id="14" name="Picture 13">
            <a:extLst>
              <a:ext uri="{FF2B5EF4-FFF2-40B4-BE49-F238E27FC236}">
                <a16:creationId xmlns:a16="http://schemas.microsoft.com/office/drawing/2014/main" id="{3F3006F1-8F42-B9C9-535D-5C701D5BCB91}"/>
              </a:ext>
            </a:extLst>
          </p:cNvPr>
          <p:cNvPicPr>
            <a:picLocks noChangeAspect="1"/>
          </p:cNvPicPr>
          <p:nvPr/>
        </p:nvPicPr>
        <p:blipFill>
          <a:blip r:embed="rId5"/>
          <a:stretch>
            <a:fillRect/>
          </a:stretch>
        </p:blipFill>
        <p:spPr>
          <a:xfrm>
            <a:off x="4058614" y="2506294"/>
            <a:ext cx="1627065" cy="1232371"/>
          </a:xfrm>
          <a:prstGeom prst="rect">
            <a:avLst/>
          </a:prstGeom>
        </p:spPr>
      </p:pic>
      <p:sp>
        <p:nvSpPr>
          <p:cNvPr id="15" name="TextBox 14">
            <a:extLst>
              <a:ext uri="{FF2B5EF4-FFF2-40B4-BE49-F238E27FC236}">
                <a16:creationId xmlns:a16="http://schemas.microsoft.com/office/drawing/2014/main" id="{FB55D52D-53AC-4704-F794-8656204B6FC5}"/>
              </a:ext>
            </a:extLst>
          </p:cNvPr>
          <p:cNvSpPr txBox="1"/>
          <p:nvPr/>
        </p:nvSpPr>
        <p:spPr>
          <a:xfrm>
            <a:off x="4507994" y="3799911"/>
            <a:ext cx="3304366" cy="369332"/>
          </a:xfrm>
          <a:prstGeom prst="rect">
            <a:avLst/>
          </a:prstGeom>
          <a:noFill/>
        </p:spPr>
        <p:txBody>
          <a:bodyPr wrap="square" rtlCol="0">
            <a:spAutoFit/>
          </a:bodyPr>
          <a:lstStyle/>
          <a:p>
            <a:r>
              <a:rPr lang="en-US" dirty="0"/>
              <a:t>Diffuse interface method:</a:t>
            </a:r>
            <a:endParaRPr lang="en-GB" dirty="0"/>
          </a:p>
        </p:txBody>
      </p:sp>
      <p:pic>
        <p:nvPicPr>
          <p:cNvPr id="17" name="Picture 16">
            <a:extLst>
              <a:ext uri="{FF2B5EF4-FFF2-40B4-BE49-F238E27FC236}">
                <a16:creationId xmlns:a16="http://schemas.microsoft.com/office/drawing/2014/main" id="{AAECD678-EDBF-9D9C-7A94-816E0D6DB9F4}"/>
              </a:ext>
            </a:extLst>
          </p:cNvPr>
          <p:cNvPicPr>
            <a:picLocks noChangeAspect="1"/>
          </p:cNvPicPr>
          <p:nvPr/>
        </p:nvPicPr>
        <p:blipFill>
          <a:blip r:embed="rId6"/>
          <a:stretch>
            <a:fillRect/>
          </a:stretch>
        </p:blipFill>
        <p:spPr>
          <a:xfrm>
            <a:off x="5090457" y="4234052"/>
            <a:ext cx="3258721" cy="1682564"/>
          </a:xfrm>
          <a:prstGeom prst="rect">
            <a:avLst/>
          </a:prstGeom>
        </p:spPr>
      </p:pic>
      <p:pic>
        <p:nvPicPr>
          <p:cNvPr id="19" name="Picture 18">
            <a:extLst>
              <a:ext uri="{FF2B5EF4-FFF2-40B4-BE49-F238E27FC236}">
                <a16:creationId xmlns:a16="http://schemas.microsoft.com/office/drawing/2014/main" id="{28234699-3A63-D754-8662-62E88A936E19}"/>
              </a:ext>
            </a:extLst>
          </p:cNvPr>
          <p:cNvPicPr>
            <a:picLocks noChangeAspect="1"/>
          </p:cNvPicPr>
          <p:nvPr/>
        </p:nvPicPr>
        <p:blipFill>
          <a:blip r:embed="rId7"/>
          <a:stretch>
            <a:fillRect/>
          </a:stretch>
        </p:blipFill>
        <p:spPr>
          <a:xfrm>
            <a:off x="4121567" y="4857673"/>
            <a:ext cx="1593325" cy="1232371"/>
          </a:xfrm>
          <a:prstGeom prst="rect">
            <a:avLst/>
          </a:prstGeom>
        </p:spPr>
      </p:pic>
      <p:cxnSp>
        <p:nvCxnSpPr>
          <p:cNvPr id="21" name="Straight Arrow Connector 20">
            <a:extLst>
              <a:ext uri="{FF2B5EF4-FFF2-40B4-BE49-F238E27FC236}">
                <a16:creationId xmlns:a16="http://schemas.microsoft.com/office/drawing/2014/main" id="{6AB16687-E92A-2A49-3D07-BC3CEEEF9379}"/>
              </a:ext>
            </a:extLst>
          </p:cNvPr>
          <p:cNvCxnSpPr>
            <a:cxnSpLocks/>
          </p:cNvCxnSpPr>
          <p:nvPr/>
        </p:nvCxnSpPr>
        <p:spPr>
          <a:xfrm>
            <a:off x="3523883" y="2204864"/>
            <a:ext cx="1952218"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F7FD52A-B49B-9AA6-F1D6-5429C7538285}"/>
              </a:ext>
            </a:extLst>
          </p:cNvPr>
          <p:cNvPicPr>
            <a:picLocks noChangeAspect="1"/>
          </p:cNvPicPr>
          <p:nvPr/>
        </p:nvPicPr>
        <p:blipFill rotWithShape="1">
          <a:blip r:embed="rId8"/>
          <a:srcRect t="21925" b="20209"/>
          <a:stretch/>
        </p:blipFill>
        <p:spPr>
          <a:xfrm>
            <a:off x="5076056" y="4324130"/>
            <a:ext cx="3421400" cy="1656184"/>
          </a:xfrm>
          <a:prstGeom prst="rect">
            <a:avLst/>
          </a:prstGeom>
        </p:spPr>
      </p:pic>
      <p:cxnSp>
        <p:nvCxnSpPr>
          <p:cNvPr id="22" name="Straight Arrow Connector 21">
            <a:extLst>
              <a:ext uri="{FF2B5EF4-FFF2-40B4-BE49-F238E27FC236}">
                <a16:creationId xmlns:a16="http://schemas.microsoft.com/office/drawing/2014/main" id="{4BD8E39C-D718-9997-3C76-36B4717729A3}"/>
              </a:ext>
            </a:extLst>
          </p:cNvPr>
          <p:cNvCxnSpPr>
            <a:cxnSpLocks/>
          </p:cNvCxnSpPr>
          <p:nvPr/>
        </p:nvCxnSpPr>
        <p:spPr>
          <a:xfrm>
            <a:off x="3523883" y="3429000"/>
            <a:ext cx="2056229" cy="1224136"/>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C948E5C2-B024-0AA1-CC86-BDA6EC6713E5}"/>
              </a:ext>
            </a:extLst>
          </p:cNvPr>
          <p:cNvPicPr>
            <a:picLocks noChangeAspect="1"/>
          </p:cNvPicPr>
          <p:nvPr/>
        </p:nvPicPr>
        <p:blipFill>
          <a:blip r:embed="rId9"/>
          <a:stretch>
            <a:fillRect/>
          </a:stretch>
        </p:blipFill>
        <p:spPr>
          <a:xfrm>
            <a:off x="3944929" y="4904048"/>
            <a:ext cx="1476054" cy="1084126"/>
          </a:xfrm>
          <a:prstGeom prst="rect">
            <a:avLst/>
          </a:prstGeom>
        </p:spPr>
      </p:pic>
      <p:cxnSp>
        <p:nvCxnSpPr>
          <p:cNvPr id="29" name="Straight Arrow Connector 28">
            <a:extLst>
              <a:ext uri="{FF2B5EF4-FFF2-40B4-BE49-F238E27FC236}">
                <a16:creationId xmlns:a16="http://schemas.microsoft.com/office/drawing/2014/main" id="{B79FCE66-FECA-13A6-0667-D202174EA4D3}"/>
              </a:ext>
            </a:extLst>
          </p:cNvPr>
          <p:cNvCxnSpPr>
            <a:cxnSpLocks/>
          </p:cNvCxnSpPr>
          <p:nvPr/>
        </p:nvCxnSpPr>
        <p:spPr>
          <a:xfrm>
            <a:off x="3531885" y="4581128"/>
            <a:ext cx="1952218"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E4F539D-4816-2F0F-759F-C583214277D8}"/>
              </a:ext>
            </a:extLst>
          </p:cNvPr>
          <p:cNvCxnSpPr>
            <a:cxnSpLocks/>
          </p:cNvCxnSpPr>
          <p:nvPr/>
        </p:nvCxnSpPr>
        <p:spPr>
          <a:xfrm flipV="1">
            <a:off x="3526971" y="3224463"/>
            <a:ext cx="1957132" cy="117025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0ABC501-6AD7-E860-9CC0-48DB3B7B4643}"/>
              </a:ext>
            </a:extLst>
          </p:cNvPr>
          <p:cNvSpPr txBox="1"/>
          <p:nvPr/>
        </p:nvSpPr>
        <p:spPr>
          <a:xfrm>
            <a:off x="5420983" y="1988840"/>
            <a:ext cx="2535393" cy="1569660"/>
          </a:xfrm>
          <a:prstGeom prst="rect">
            <a:avLst/>
          </a:prstGeom>
          <a:noFill/>
        </p:spPr>
        <p:txBody>
          <a:bodyPr wrap="square" rtlCol="0">
            <a:spAutoFit/>
          </a:bodyPr>
          <a:lstStyle/>
          <a:p>
            <a:pPr algn="ctr"/>
            <a:r>
              <a:rPr lang="en-US" sz="9600" dirty="0"/>
              <a:t>?</a:t>
            </a:r>
            <a:endParaRPr lang="en-GB" sz="9600" dirty="0"/>
          </a:p>
        </p:txBody>
      </p:sp>
    </p:spTree>
    <p:extLst>
      <p:ext uri="{BB962C8B-B14F-4D97-AF65-F5344CB8AC3E}">
        <p14:creationId xmlns:p14="http://schemas.microsoft.com/office/powerpoint/2010/main" val="402218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Multiphysics methods</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2862322"/>
          </a:xfrm>
          <a:prstGeom prst="rect">
            <a:avLst/>
          </a:prstGeom>
          <a:noFill/>
        </p:spPr>
        <p:txBody>
          <a:bodyPr wrap="square" rtlCol="0">
            <a:spAutoFit/>
          </a:bodyPr>
          <a:lstStyle/>
          <a:p>
            <a:pPr marL="342900" indent="-342900">
              <a:buFont typeface="Arial" panose="020B0604020202020204" pitchFamily="34" charset="0"/>
              <a:buChar char="•"/>
            </a:pPr>
            <a:r>
              <a:rPr lang="en-US" dirty="0"/>
              <a:t>Both sharp and diffuse interface methods are widely used </a:t>
            </a:r>
            <a:br>
              <a:rPr lang="en-US" dirty="0"/>
            </a:br>
            <a:endParaRPr lang="en-US" dirty="0"/>
          </a:p>
          <a:p>
            <a:pPr marL="342900" indent="-342900">
              <a:buFont typeface="Arial" panose="020B0604020202020204" pitchFamily="34" charset="0"/>
              <a:buChar char="•"/>
            </a:pPr>
            <a:r>
              <a:rPr lang="en-US" dirty="0"/>
              <a:t>Both have their advantages and disadvantages; their use is often situation-dependent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And both require additional techniques to be implemented on top of our existing models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GB" dirty="0"/>
              <a:t>And part of the reason both are still very successful is that they can be used in extremely complex scenarios</a:t>
            </a:r>
          </a:p>
        </p:txBody>
      </p:sp>
    </p:spTree>
    <p:extLst>
      <p:ext uri="{BB962C8B-B14F-4D97-AF65-F5344CB8AC3E}">
        <p14:creationId xmlns:p14="http://schemas.microsoft.com/office/powerpoint/2010/main" val="4019597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t>Multiphysics Modelling for Four States of Matter</a:t>
            </a:r>
            <a:endParaRPr lang="en-GB" dirty="0"/>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US" dirty="0"/>
              <a:t>The Lectures:</a:t>
            </a:r>
          </a:p>
          <a:p>
            <a:pPr marL="0" indent="0">
              <a:buNone/>
            </a:pPr>
            <a:endParaRPr lang="en-GB" dirty="0"/>
          </a:p>
          <a:p>
            <a:pPr marL="457200" indent="-457200">
              <a:buFont typeface="+mj-lt"/>
              <a:buAutoNum type="arabicPeriod"/>
            </a:pPr>
            <a:r>
              <a:rPr lang="en-GB" sz="1800" dirty="0"/>
              <a:t>Multiphysics Modelling for Four States of Matter</a:t>
            </a:r>
          </a:p>
          <a:p>
            <a:pPr marL="457200" indent="-457200">
              <a:buFont typeface="+mj-lt"/>
              <a:buAutoNum type="arabicPeriod"/>
            </a:pPr>
            <a:r>
              <a:rPr lang="en-GB" sz="1800" dirty="0"/>
              <a:t>Level set methods</a:t>
            </a:r>
          </a:p>
          <a:p>
            <a:pPr marL="457200" indent="-457200">
              <a:buFont typeface="+mj-lt"/>
              <a:buAutoNum type="arabicPeriod"/>
            </a:pPr>
            <a:r>
              <a:rPr lang="en-GB" sz="1800" dirty="0"/>
              <a:t>Ghost fluid methods (part 1)</a:t>
            </a:r>
          </a:p>
          <a:p>
            <a:pPr marL="457200" indent="-457200">
              <a:buFont typeface="+mj-lt"/>
              <a:buAutoNum type="arabicPeriod"/>
            </a:pPr>
            <a:r>
              <a:rPr lang="en-US" sz="1800" dirty="0"/>
              <a:t>Diffuse interface methods</a:t>
            </a:r>
          </a:p>
          <a:p>
            <a:pPr marL="457200" indent="-457200">
              <a:buFont typeface="+mj-lt"/>
              <a:buAutoNum type="arabicPeriod"/>
            </a:pPr>
            <a:r>
              <a:rPr lang="en-US" sz="1800" dirty="0"/>
              <a:t>Ghost fluid methods (part 2)</a:t>
            </a:r>
          </a:p>
          <a:p>
            <a:pPr marL="457200" indent="-457200">
              <a:buFont typeface="+mj-lt"/>
              <a:buAutoNum type="arabicPeriod"/>
            </a:pPr>
            <a:r>
              <a:rPr lang="en-US" sz="1800" dirty="0"/>
              <a:t>Cavitation, surface tension and fracture</a:t>
            </a:r>
          </a:p>
        </p:txBody>
      </p:sp>
    </p:spTree>
    <p:extLst>
      <p:ext uri="{BB962C8B-B14F-4D97-AF65-F5344CB8AC3E}">
        <p14:creationId xmlns:p14="http://schemas.microsoft.com/office/powerpoint/2010/main" val="2164755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Diffuse interface methods</a:t>
            </a:r>
            <a:endParaRPr lang="en-GB" dirty="0"/>
          </a:p>
        </p:txBody>
      </p:sp>
      <p:pic>
        <p:nvPicPr>
          <p:cNvPr id="4" name="Picture 3">
            <a:extLst>
              <a:ext uri="{FF2B5EF4-FFF2-40B4-BE49-F238E27FC236}">
                <a16:creationId xmlns:a16="http://schemas.microsoft.com/office/drawing/2014/main" id="{3304EC42-1FB0-C8AB-E5E7-CC9097554CD2}"/>
              </a:ext>
            </a:extLst>
          </p:cNvPr>
          <p:cNvPicPr>
            <a:picLocks noChangeAspect="1"/>
          </p:cNvPicPr>
          <p:nvPr/>
        </p:nvPicPr>
        <p:blipFill>
          <a:blip r:embed="rId2"/>
          <a:stretch>
            <a:fillRect/>
          </a:stretch>
        </p:blipFill>
        <p:spPr>
          <a:xfrm>
            <a:off x="384175" y="1628800"/>
            <a:ext cx="8207451" cy="4267570"/>
          </a:xfrm>
          <a:prstGeom prst="rect">
            <a:avLst/>
          </a:prstGeom>
        </p:spPr>
      </p:pic>
    </p:spTree>
    <p:extLst>
      <p:ext uri="{BB962C8B-B14F-4D97-AF65-F5344CB8AC3E}">
        <p14:creationId xmlns:p14="http://schemas.microsoft.com/office/powerpoint/2010/main" val="1222087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Diffuse interface methods</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3139321"/>
          </a:xfrm>
          <a:prstGeom prst="rect">
            <a:avLst/>
          </a:prstGeom>
          <a:noFill/>
        </p:spPr>
        <p:txBody>
          <a:bodyPr wrap="square" rtlCol="0">
            <a:spAutoFit/>
          </a:bodyPr>
          <a:lstStyle/>
          <a:p>
            <a:pPr marL="342900" indent="-342900">
              <a:buFont typeface="Arial" panose="020B0604020202020204" pitchFamily="34" charset="0"/>
              <a:buChar char="•"/>
            </a:pPr>
            <a:r>
              <a:rPr lang="en-GB" dirty="0"/>
              <a:t>Diffuse interface methods use a </a:t>
            </a:r>
            <a:r>
              <a:rPr lang="en-GB" b="1" dirty="0"/>
              <a:t>single system of equations </a:t>
            </a:r>
            <a:r>
              <a:rPr lang="en-GB" dirty="0"/>
              <a:t>to solve multiphysics problems</a:t>
            </a:r>
            <a:br>
              <a:rPr lang="en-GB" dirty="0"/>
            </a:br>
            <a:endParaRPr lang="en-GB" dirty="0"/>
          </a:p>
          <a:p>
            <a:pPr marL="342900" indent="-342900">
              <a:buFont typeface="Arial" panose="020B0604020202020204" pitchFamily="34" charset="0"/>
              <a:buChar char="•"/>
            </a:pPr>
            <a:r>
              <a:rPr lang="en-GB" dirty="0"/>
              <a:t>This then means that there is numerical evolution of what should be a sharp interface, and hence there will be some smearing, i.e. it becomes a </a:t>
            </a:r>
            <a:r>
              <a:rPr lang="en-GB" b="1" dirty="0"/>
              <a:t>diffuse interface</a:t>
            </a:r>
            <a:br>
              <a:rPr lang="en-GB" b="1" dirty="0"/>
            </a:br>
            <a:endParaRPr lang="en-GB" dirty="0"/>
          </a:p>
          <a:p>
            <a:pPr marL="342900" indent="-342900">
              <a:buFont typeface="Arial" panose="020B0604020202020204" pitchFamily="34" charset="0"/>
              <a:buChar char="•"/>
            </a:pPr>
            <a:r>
              <a:rPr lang="en-GB" dirty="0"/>
              <a:t>This results in a </a:t>
            </a:r>
            <a:r>
              <a:rPr lang="en-GB" b="1" dirty="0"/>
              <a:t>mixture region</a:t>
            </a:r>
            <a:r>
              <a:rPr lang="en-GB" dirty="0"/>
              <a:t>; the </a:t>
            </a:r>
            <a:br>
              <a:rPr lang="en-GB" dirty="0"/>
            </a:br>
            <a:r>
              <a:rPr lang="en-GB" dirty="0"/>
              <a:t>formulation of the equations is such </a:t>
            </a:r>
            <a:br>
              <a:rPr lang="en-GB" dirty="0"/>
            </a:br>
            <a:r>
              <a:rPr lang="en-GB" dirty="0"/>
              <a:t>that this mixture is thermodynamically </a:t>
            </a:r>
            <a:br>
              <a:rPr lang="en-GB" dirty="0"/>
            </a:br>
            <a:r>
              <a:rPr lang="en-GB" dirty="0"/>
              <a:t>consistent</a:t>
            </a:r>
          </a:p>
        </p:txBody>
      </p:sp>
      <p:pic>
        <p:nvPicPr>
          <p:cNvPr id="4" name="Picture 3">
            <a:extLst>
              <a:ext uri="{FF2B5EF4-FFF2-40B4-BE49-F238E27FC236}">
                <a16:creationId xmlns:a16="http://schemas.microsoft.com/office/drawing/2014/main" id="{9171A29E-23BE-8C43-D69F-888D55DFE2B5}"/>
              </a:ext>
            </a:extLst>
          </p:cNvPr>
          <p:cNvPicPr>
            <a:picLocks noChangeAspect="1"/>
          </p:cNvPicPr>
          <p:nvPr/>
        </p:nvPicPr>
        <p:blipFill>
          <a:blip r:embed="rId2"/>
          <a:stretch>
            <a:fillRect/>
          </a:stretch>
        </p:blipFill>
        <p:spPr>
          <a:xfrm>
            <a:off x="5159910" y="3410947"/>
            <a:ext cx="3444538" cy="2560542"/>
          </a:xfrm>
          <a:prstGeom prst="rect">
            <a:avLst/>
          </a:prstGeom>
        </p:spPr>
      </p:pic>
    </p:spTree>
    <p:extLst>
      <p:ext uri="{BB962C8B-B14F-4D97-AF65-F5344CB8AC3E}">
        <p14:creationId xmlns:p14="http://schemas.microsoft.com/office/powerpoint/2010/main" val="2966378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An example diffuse interface formulation</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923330"/>
          </a:xfrm>
          <a:prstGeom prst="rect">
            <a:avLst/>
          </a:prstGeom>
          <a:noFill/>
        </p:spPr>
        <p:txBody>
          <a:bodyPr wrap="square" rtlCol="0">
            <a:spAutoFit/>
          </a:bodyPr>
          <a:lstStyle/>
          <a:p>
            <a:pPr marL="342900" indent="-342900">
              <a:buFont typeface="Arial" panose="020B0604020202020204" pitchFamily="34" charset="0"/>
              <a:buChar char="•"/>
            </a:pPr>
            <a:r>
              <a:rPr lang="en-GB" dirty="0"/>
              <a:t>Many different formulations exist, with different numbers of equations; here we have a </a:t>
            </a:r>
            <a:r>
              <a:rPr lang="en-GB" b="1" dirty="0"/>
              <a:t>six-equation model</a:t>
            </a:r>
            <a:br>
              <a:rPr lang="en-GB" dirty="0"/>
            </a:br>
            <a:endParaRPr lang="en-GB" dirty="0"/>
          </a:p>
        </p:txBody>
      </p:sp>
      <p:pic>
        <p:nvPicPr>
          <p:cNvPr id="6" name="Picture 5">
            <a:extLst>
              <a:ext uri="{FF2B5EF4-FFF2-40B4-BE49-F238E27FC236}">
                <a16:creationId xmlns:a16="http://schemas.microsoft.com/office/drawing/2014/main" id="{5E38430C-E702-EAD7-9FB5-DF42298389F6}"/>
              </a:ext>
            </a:extLst>
          </p:cNvPr>
          <p:cNvPicPr>
            <a:picLocks noChangeAspect="1"/>
          </p:cNvPicPr>
          <p:nvPr/>
        </p:nvPicPr>
        <p:blipFill>
          <a:blip r:embed="rId2"/>
          <a:stretch>
            <a:fillRect/>
          </a:stretch>
        </p:blipFill>
        <p:spPr>
          <a:xfrm>
            <a:off x="1834610" y="3068960"/>
            <a:ext cx="5474780" cy="2254900"/>
          </a:xfrm>
          <a:prstGeom prst="rect">
            <a:avLst/>
          </a:prstGeom>
        </p:spPr>
      </p:pic>
      <p:sp>
        <p:nvSpPr>
          <p:cNvPr id="7" name="Rectangle 6">
            <a:extLst>
              <a:ext uri="{FF2B5EF4-FFF2-40B4-BE49-F238E27FC236}">
                <a16:creationId xmlns:a16="http://schemas.microsoft.com/office/drawing/2014/main" id="{B502650C-1538-C369-C496-E9468B47426A}"/>
              </a:ext>
            </a:extLst>
          </p:cNvPr>
          <p:cNvSpPr/>
          <p:nvPr/>
        </p:nvSpPr>
        <p:spPr>
          <a:xfrm>
            <a:off x="3275856" y="3068960"/>
            <a:ext cx="2448272" cy="5040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041A6D8-3A8C-0012-D33A-E5C6193CFBAB}"/>
              </a:ext>
            </a:extLst>
          </p:cNvPr>
          <p:cNvSpPr txBox="1"/>
          <p:nvPr/>
        </p:nvSpPr>
        <p:spPr>
          <a:xfrm>
            <a:off x="304939" y="2276872"/>
            <a:ext cx="6984776" cy="646331"/>
          </a:xfrm>
          <a:prstGeom prst="rect">
            <a:avLst/>
          </a:prstGeom>
          <a:noFill/>
        </p:spPr>
        <p:txBody>
          <a:bodyPr wrap="square" rtlCol="0">
            <a:spAutoFit/>
          </a:bodyPr>
          <a:lstStyle/>
          <a:p>
            <a:r>
              <a:rPr lang="en-US" dirty="0"/>
              <a:t>The amount of material in each computational cell is computed by evolving a </a:t>
            </a:r>
            <a:r>
              <a:rPr lang="en-US" b="1" dirty="0"/>
              <a:t>volume fraction </a:t>
            </a:r>
            <a:r>
              <a:rPr lang="en-US" dirty="0"/>
              <a:t>(or a </a:t>
            </a:r>
            <a:r>
              <a:rPr lang="en-US" b="1" dirty="0"/>
              <a:t>mass fraction)</a:t>
            </a:r>
            <a:endParaRPr lang="en-GB" dirty="0"/>
          </a:p>
        </p:txBody>
      </p:sp>
      <p:cxnSp>
        <p:nvCxnSpPr>
          <p:cNvPr id="10" name="Straight Arrow Connector 9">
            <a:extLst>
              <a:ext uri="{FF2B5EF4-FFF2-40B4-BE49-F238E27FC236}">
                <a16:creationId xmlns:a16="http://schemas.microsoft.com/office/drawing/2014/main" id="{D2F2EF80-9A1C-953B-E94F-B2B3339DA76B}"/>
              </a:ext>
            </a:extLst>
          </p:cNvPr>
          <p:cNvCxnSpPr/>
          <p:nvPr/>
        </p:nvCxnSpPr>
        <p:spPr>
          <a:xfrm>
            <a:off x="1475656" y="2923203"/>
            <a:ext cx="1656184" cy="28977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1FEE028-CE09-0A9D-8801-A8A74FE1FA3E}"/>
              </a:ext>
            </a:extLst>
          </p:cNvPr>
          <p:cNvSpPr/>
          <p:nvPr/>
        </p:nvSpPr>
        <p:spPr>
          <a:xfrm>
            <a:off x="3235288" y="3449910"/>
            <a:ext cx="832656" cy="6991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C17E28A7-24F0-1177-4AB9-6314F45139B5}"/>
              </a:ext>
            </a:extLst>
          </p:cNvPr>
          <p:cNvSpPr txBox="1"/>
          <p:nvPr/>
        </p:nvSpPr>
        <p:spPr>
          <a:xfrm>
            <a:off x="1907704" y="5275037"/>
            <a:ext cx="6984776" cy="646331"/>
          </a:xfrm>
          <a:prstGeom prst="rect">
            <a:avLst/>
          </a:prstGeom>
          <a:noFill/>
        </p:spPr>
        <p:txBody>
          <a:bodyPr wrap="square" rtlCol="0">
            <a:spAutoFit/>
          </a:bodyPr>
          <a:lstStyle/>
          <a:p>
            <a:r>
              <a:rPr lang="en-US" dirty="0"/>
              <a:t>At every point in space, </a:t>
            </a:r>
            <a:r>
              <a:rPr lang="en-US" b="1" dirty="0"/>
              <a:t>all materials can exist</a:t>
            </a:r>
            <a:r>
              <a:rPr lang="en-US" dirty="0"/>
              <a:t>, with their own density, pressure and/or velocity</a:t>
            </a:r>
            <a:endParaRPr lang="en-GB" dirty="0"/>
          </a:p>
        </p:txBody>
      </p:sp>
      <p:cxnSp>
        <p:nvCxnSpPr>
          <p:cNvPr id="16" name="Straight Arrow Connector 15">
            <a:extLst>
              <a:ext uri="{FF2B5EF4-FFF2-40B4-BE49-F238E27FC236}">
                <a16:creationId xmlns:a16="http://schemas.microsoft.com/office/drawing/2014/main" id="{86655320-3C13-BDCB-1ADB-8C72A305B803}"/>
              </a:ext>
            </a:extLst>
          </p:cNvPr>
          <p:cNvCxnSpPr>
            <a:cxnSpLocks/>
          </p:cNvCxnSpPr>
          <p:nvPr/>
        </p:nvCxnSpPr>
        <p:spPr>
          <a:xfrm flipH="1" flipV="1">
            <a:off x="4067944" y="4149079"/>
            <a:ext cx="2808312" cy="112595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9CD2E88-FF7A-F540-3378-140DC47A86EF}"/>
              </a:ext>
            </a:extLst>
          </p:cNvPr>
          <p:cNvPicPr>
            <a:picLocks noChangeAspect="1"/>
          </p:cNvPicPr>
          <p:nvPr/>
        </p:nvPicPr>
        <p:blipFill>
          <a:blip r:embed="rId3"/>
          <a:stretch>
            <a:fillRect/>
          </a:stretch>
        </p:blipFill>
        <p:spPr>
          <a:xfrm>
            <a:off x="7467917" y="4184714"/>
            <a:ext cx="1530661" cy="799727"/>
          </a:xfrm>
          <a:prstGeom prst="rect">
            <a:avLst/>
          </a:prstGeom>
        </p:spPr>
      </p:pic>
      <p:sp>
        <p:nvSpPr>
          <p:cNvPr id="21" name="TextBox 20">
            <a:extLst>
              <a:ext uri="{FF2B5EF4-FFF2-40B4-BE49-F238E27FC236}">
                <a16:creationId xmlns:a16="http://schemas.microsoft.com/office/drawing/2014/main" id="{40C5DFC2-DBE6-01DB-62A7-77ED6A8A9A72}"/>
              </a:ext>
            </a:extLst>
          </p:cNvPr>
          <p:cNvSpPr txBox="1"/>
          <p:nvPr/>
        </p:nvSpPr>
        <p:spPr>
          <a:xfrm>
            <a:off x="6760627" y="2780928"/>
            <a:ext cx="2275869" cy="1200329"/>
          </a:xfrm>
          <a:prstGeom prst="rect">
            <a:avLst/>
          </a:prstGeom>
          <a:noFill/>
        </p:spPr>
        <p:txBody>
          <a:bodyPr wrap="square" rtlCol="0">
            <a:spAutoFit/>
          </a:bodyPr>
          <a:lstStyle/>
          <a:p>
            <a:r>
              <a:rPr lang="en-US" dirty="0"/>
              <a:t>Total quantities are computed through </a:t>
            </a:r>
            <a:r>
              <a:rPr lang="en-US" b="1" dirty="0"/>
              <a:t>mixture rules, </a:t>
            </a:r>
            <a:r>
              <a:rPr lang="en-US" dirty="0"/>
              <a:t>e.g. total density</a:t>
            </a:r>
            <a:endParaRPr lang="en-GB" dirty="0"/>
          </a:p>
        </p:txBody>
      </p:sp>
      <p:sp>
        <p:nvSpPr>
          <p:cNvPr id="22" name="Rectangle 21">
            <a:extLst>
              <a:ext uri="{FF2B5EF4-FFF2-40B4-BE49-F238E27FC236}">
                <a16:creationId xmlns:a16="http://schemas.microsoft.com/office/drawing/2014/main" id="{6114436A-B9D5-B71B-08C0-6A6E7BD9651F}"/>
              </a:ext>
            </a:extLst>
          </p:cNvPr>
          <p:cNvSpPr/>
          <p:nvPr/>
        </p:nvSpPr>
        <p:spPr>
          <a:xfrm>
            <a:off x="7482232" y="4178138"/>
            <a:ext cx="1516345" cy="7997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4E830ECB-D6B7-1311-9E5A-3509ABBE8AAD}"/>
              </a:ext>
            </a:extLst>
          </p:cNvPr>
          <p:cNvCxnSpPr>
            <a:cxnSpLocks/>
            <a:endCxn id="22" idx="0"/>
          </p:cNvCxnSpPr>
          <p:nvPr/>
        </p:nvCxnSpPr>
        <p:spPr>
          <a:xfrm flipH="1">
            <a:off x="8240405" y="3717032"/>
            <a:ext cx="220027" cy="46110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64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14" grpId="0" animBg="1"/>
      <p:bldP spid="14" grpId="1" animBg="1"/>
      <p:bldP spid="15" grpId="0"/>
      <p:bldP spid="21" grpId="0"/>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Advantages of diffuse interfaces</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3970318"/>
          </a:xfrm>
          <a:prstGeom prst="rect">
            <a:avLst/>
          </a:prstGeom>
          <a:noFill/>
        </p:spPr>
        <p:txBody>
          <a:bodyPr wrap="square" rtlCol="0">
            <a:spAutoFit/>
          </a:bodyPr>
          <a:lstStyle/>
          <a:p>
            <a:pPr marL="342900" indent="-342900">
              <a:buFont typeface="Arial" panose="020B0604020202020204" pitchFamily="34" charset="0"/>
              <a:buChar char="•"/>
            </a:pPr>
            <a:r>
              <a:rPr lang="en-US" dirty="0"/>
              <a:t>The entire system is solved as a single system of equations – dealing with the material interaction is handled by the formulation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 additional techniques are required to find the interface either, this is part of the formulation</a:t>
            </a:r>
          </a:p>
          <a:p>
            <a:endParaRPr lang="en-US" dirty="0"/>
          </a:p>
          <a:p>
            <a:pPr marL="342900" indent="-342900">
              <a:buFont typeface="Arial" panose="020B0604020202020204" pitchFamily="34" charset="0"/>
              <a:buChar char="•"/>
            </a:pPr>
            <a:r>
              <a:rPr lang="en-US" dirty="0"/>
              <a:t>Allowing both materials to exist within a cell means this is a natural approach to deal with material chemistry and phase change; effectively we ‘adjust’ the quantities of each material according to the physics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Forcing terms on the interface, such as surface tension, can be included as source terms for the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2467052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Disadvantages of diffuse interfaces</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5078313"/>
          </a:xfrm>
          <a:prstGeom prst="rect">
            <a:avLst/>
          </a:prstGeom>
          <a:noFill/>
        </p:spPr>
        <p:txBody>
          <a:bodyPr wrap="square" rtlCol="0">
            <a:spAutoFit/>
          </a:bodyPr>
          <a:lstStyle/>
          <a:p>
            <a:pPr marL="342900" indent="-342900">
              <a:buFont typeface="Arial" panose="020B0604020202020204" pitchFamily="34" charset="0"/>
              <a:buChar char="•"/>
            </a:pPr>
            <a:r>
              <a:rPr lang="en-US" dirty="0"/>
              <a:t>There are always some terms in the system of equations which cannot be written in conservative form – this requires additional care in choice of numerical method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Dealing with these non-conservative terms may then require additional techniques to be implemented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Because the interface is artificially diffuse, and always spread over more than one cell, there may be situations where this increases error in behaviour at the interface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Each combination of materials requires its own formulation, it may be difficult to move between them (e.g. suddenly incorporating a solid material)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GB" dirty="0"/>
          </a:p>
        </p:txBody>
      </p:sp>
      <p:pic>
        <p:nvPicPr>
          <p:cNvPr id="3" name="Picture 2">
            <a:extLst>
              <a:ext uri="{FF2B5EF4-FFF2-40B4-BE49-F238E27FC236}">
                <a16:creationId xmlns:a16="http://schemas.microsoft.com/office/drawing/2014/main" id="{C49B8B1C-F5FF-9E99-9925-D75BC6A69A27}"/>
              </a:ext>
            </a:extLst>
          </p:cNvPr>
          <p:cNvPicPr>
            <a:picLocks noChangeAspect="1"/>
          </p:cNvPicPr>
          <p:nvPr/>
        </p:nvPicPr>
        <p:blipFill rotWithShape="1">
          <a:blip r:embed="rId2"/>
          <a:srcRect t="62484"/>
          <a:stretch/>
        </p:blipFill>
        <p:spPr>
          <a:xfrm>
            <a:off x="1834610" y="2609526"/>
            <a:ext cx="5474780" cy="845953"/>
          </a:xfrm>
          <a:prstGeom prst="rect">
            <a:avLst/>
          </a:prstGeom>
        </p:spPr>
      </p:pic>
    </p:spTree>
    <p:extLst>
      <p:ext uri="{BB962C8B-B14F-4D97-AF65-F5344CB8AC3E}">
        <p14:creationId xmlns:p14="http://schemas.microsoft.com/office/powerpoint/2010/main" val="2999714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Sharp interface methods</a:t>
            </a:r>
            <a:endParaRPr lang="en-GB" dirty="0"/>
          </a:p>
        </p:txBody>
      </p:sp>
      <p:pic>
        <p:nvPicPr>
          <p:cNvPr id="3" name="Picture 2">
            <a:extLst>
              <a:ext uri="{FF2B5EF4-FFF2-40B4-BE49-F238E27FC236}">
                <a16:creationId xmlns:a16="http://schemas.microsoft.com/office/drawing/2014/main" id="{0E9DE1EF-0BAE-880E-F73B-7307DA5F960A}"/>
              </a:ext>
            </a:extLst>
          </p:cNvPr>
          <p:cNvPicPr>
            <a:picLocks noChangeAspect="1"/>
          </p:cNvPicPr>
          <p:nvPr/>
        </p:nvPicPr>
        <p:blipFill>
          <a:blip r:embed="rId2"/>
          <a:stretch>
            <a:fillRect/>
          </a:stretch>
        </p:blipFill>
        <p:spPr>
          <a:xfrm>
            <a:off x="2591780" y="1412776"/>
            <a:ext cx="3960440" cy="4577464"/>
          </a:xfrm>
          <a:prstGeom prst="rect">
            <a:avLst/>
          </a:prstGeom>
        </p:spPr>
      </p:pic>
    </p:spTree>
    <p:extLst>
      <p:ext uri="{BB962C8B-B14F-4D97-AF65-F5344CB8AC3E}">
        <p14:creationId xmlns:p14="http://schemas.microsoft.com/office/powerpoint/2010/main" val="32382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Sharp interface methods</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1477328"/>
          </a:xfrm>
          <a:prstGeom prst="rect">
            <a:avLst/>
          </a:prstGeom>
          <a:noFill/>
        </p:spPr>
        <p:txBody>
          <a:bodyPr wrap="square" rtlCol="0">
            <a:spAutoFit/>
          </a:bodyPr>
          <a:lstStyle/>
          <a:p>
            <a:pPr marL="342900" indent="-342900">
              <a:buFont typeface="Arial" panose="020B0604020202020204" pitchFamily="34" charset="0"/>
              <a:buChar char="•"/>
            </a:pPr>
            <a:r>
              <a:rPr lang="en-GB" dirty="0"/>
              <a:t>Sharp interface methods model each material within the system with </a:t>
            </a:r>
            <a:r>
              <a:rPr lang="en-GB" b="1" dirty="0"/>
              <a:t>its own system of equations</a:t>
            </a:r>
            <a:br>
              <a:rPr lang="en-GB" dirty="0"/>
            </a:br>
            <a:endParaRPr lang="en-GB" dirty="0"/>
          </a:p>
          <a:p>
            <a:pPr marL="342900" indent="-342900">
              <a:buFont typeface="Arial" panose="020B0604020202020204" pitchFamily="34" charset="0"/>
              <a:buChar char="•"/>
            </a:pPr>
            <a:r>
              <a:rPr lang="en-GB" dirty="0"/>
              <a:t>An additional method is then required to identify where material interfaces exist</a:t>
            </a:r>
          </a:p>
        </p:txBody>
      </p:sp>
      <p:pic>
        <p:nvPicPr>
          <p:cNvPr id="3" name="Picture 2">
            <a:extLst>
              <a:ext uri="{FF2B5EF4-FFF2-40B4-BE49-F238E27FC236}">
                <a16:creationId xmlns:a16="http://schemas.microsoft.com/office/drawing/2014/main" id="{471A3E1E-4F56-DCA7-3B07-82A545904019}"/>
              </a:ext>
            </a:extLst>
          </p:cNvPr>
          <p:cNvPicPr>
            <a:picLocks noChangeAspect="1"/>
          </p:cNvPicPr>
          <p:nvPr/>
        </p:nvPicPr>
        <p:blipFill>
          <a:blip r:embed="rId2"/>
          <a:stretch>
            <a:fillRect/>
          </a:stretch>
        </p:blipFill>
        <p:spPr>
          <a:xfrm>
            <a:off x="4860032" y="3069054"/>
            <a:ext cx="3802682" cy="2880226"/>
          </a:xfrm>
          <a:prstGeom prst="rect">
            <a:avLst/>
          </a:prstGeom>
        </p:spPr>
      </p:pic>
      <p:sp>
        <p:nvSpPr>
          <p:cNvPr id="6" name="TextBox 5">
            <a:extLst>
              <a:ext uri="{FF2B5EF4-FFF2-40B4-BE49-F238E27FC236}">
                <a16:creationId xmlns:a16="http://schemas.microsoft.com/office/drawing/2014/main" id="{93EB0498-9B62-8194-41BF-27D4C9DBB80D}"/>
              </a:ext>
            </a:extLst>
          </p:cNvPr>
          <p:cNvSpPr txBox="1"/>
          <p:nvPr/>
        </p:nvSpPr>
        <p:spPr>
          <a:xfrm>
            <a:off x="358415" y="3212976"/>
            <a:ext cx="4357602" cy="2031325"/>
          </a:xfrm>
          <a:prstGeom prst="rect">
            <a:avLst/>
          </a:prstGeom>
          <a:noFill/>
        </p:spPr>
        <p:txBody>
          <a:bodyPr wrap="square" rtlCol="0">
            <a:spAutoFit/>
          </a:bodyPr>
          <a:lstStyle/>
          <a:p>
            <a:pPr marL="342900" indent="-342900">
              <a:buFont typeface="Arial" panose="020B0604020202020204" pitchFamily="34" charset="0"/>
              <a:buChar char="•"/>
            </a:pPr>
            <a:r>
              <a:rPr lang="en-GB" dirty="0"/>
              <a:t>This method gives every computational cell a unique material (at a given point in time)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We then need to be able to describe how materials interact with each other</a:t>
            </a:r>
          </a:p>
        </p:txBody>
      </p:sp>
    </p:spTree>
    <p:extLst>
      <p:ext uri="{BB962C8B-B14F-4D97-AF65-F5344CB8AC3E}">
        <p14:creationId xmlns:p14="http://schemas.microsoft.com/office/powerpoint/2010/main" val="24546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An example sharp interface formulation</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646331"/>
          </a:xfrm>
          <a:prstGeom prst="rect">
            <a:avLst/>
          </a:prstGeom>
          <a:noFill/>
        </p:spPr>
        <p:txBody>
          <a:bodyPr wrap="square" rtlCol="0">
            <a:spAutoFit/>
          </a:bodyPr>
          <a:lstStyle/>
          <a:p>
            <a:pPr marL="342900" indent="-342900">
              <a:buFont typeface="Arial" panose="020B0604020202020204" pitchFamily="34" charset="0"/>
              <a:buChar char="•"/>
            </a:pPr>
            <a:r>
              <a:rPr lang="en-GB" dirty="0"/>
              <a:t>Sharp interface methods are a collection of methods, for dealing with materials and their interfaces, which can be pieced together as needed</a:t>
            </a:r>
          </a:p>
        </p:txBody>
      </p:sp>
      <p:pic>
        <p:nvPicPr>
          <p:cNvPr id="4" name="Picture 3">
            <a:extLst>
              <a:ext uri="{FF2B5EF4-FFF2-40B4-BE49-F238E27FC236}">
                <a16:creationId xmlns:a16="http://schemas.microsoft.com/office/drawing/2014/main" id="{21168699-9A7F-ACA3-0EE8-75C0516953BA}"/>
              </a:ext>
            </a:extLst>
          </p:cNvPr>
          <p:cNvPicPr>
            <a:picLocks noChangeAspect="1"/>
          </p:cNvPicPr>
          <p:nvPr/>
        </p:nvPicPr>
        <p:blipFill>
          <a:blip r:embed="rId2"/>
          <a:stretch>
            <a:fillRect/>
          </a:stretch>
        </p:blipFill>
        <p:spPr>
          <a:xfrm>
            <a:off x="1861636" y="3429000"/>
            <a:ext cx="5420728" cy="1440160"/>
          </a:xfrm>
          <a:prstGeom prst="rect">
            <a:avLst/>
          </a:prstGeom>
        </p:spPr>
      </p:pic>
      <p:sp>
        <p:nvSpPr>
          <p:cNvPr id="9" name="TextBox 8">
            <a:extLst>
              <a:ext uri="{FF2B5EF4-FFF2-40B4-BE49-F238E27FC236}">
                <a16:creationId xmlns:a16="http://schemas.microsoft.com/office/drawing/2014/main" id="{94347A36-06A6-7287-3975-49A5C02FAD76}"/>
              </a:ext>
            </a:extLst>
          </p:cNvPr>
          <p:cNvSpPr txBox="1"/>
          <p:nvPr/>
        </p:nvSpPr>
        <p:spPr>
          <a:xfrm>
            <a:off x="2699792" y="2492896"/>
            <a:ext cx="3528392" cy="646331"/>
          </a:xfrm>
          <a:prstGeom prst="rect">
            <a:avLst/>
          </a:prstGeom>
          <a:noFill/>
        </p:spPr>
        <p:txBody>
          <a:bodyPr wrap="square" rtlCol="0">
            <a:spAutoFit/>
          </a:bodyPr>
          <a:lstStyle/>
          <a:p>
            <a:pPr algn="ctr"/>
            <a:r>
              <a:rPr lang="en-US" dirty="0"/>
              <a:t>Each material will have its own system of conservation laws</a:t>
            </a:r>
            <a:endParaRPr lang="en-GB" dirty="0"/>
          </a:p>
        </p:txBody>
      </p:sp>
      <p:sp>
        <p:nvSpPr>
          <p:cNvPr id="11" name="Rectangle 10">
            <a:extLst>
              <a:ext uri="{FF2B5EF4-FFF2-40B4-BE49-F238E27FC236}">
                <a16:creationId xmlns:a16="http://schemas.microsoft.com/office/drawing/2014/main" id="{1A875676-FF85-7004-7F10-0CEB7CCA2666}"/>
              </a:ext>
            </a:extLst>
          </p:cNvPr>
          <p:cNvSpPr/>
          <p:nvPr/>
        </p:nvSpPr>
        <p:spPr>
          <a:xfrm>
            <a:off x="1861636" y="3429000"/>
            <a:ext cx="2494340" cy="720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a:extLst>
              <a:ext uri="{FF2B5EF4-FFF2-40B4-BE49-F238E27FC236}">
                <a16:creationId xmlns:a16="http://schemas.microsoft.com/office/drawing/2014/main" id="{D9DFE32B-37CB-9A33-677C-B05523CC38BD}"/>
              </a:ext>
            </a:extLst>
          </p:cNvPr>
          <p:cNvSpPr/>
          <p:nvPr/>
        </p:nvSpPr>
        <p:spPr>
          <a:xfrm>
            <a:off x="4725957" y="3429000"/>
            <a:ext cx="2494340" cy="720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17" name="Straight Arrow Connector 16">
            <a:extLst>
              <a:ext uri="{FF2B5EF4-FFF2-40B4-BE49-F238E27FC236}">
                <a16:creationId xmlns:a16="http://schemas.microsoft.com/office/drawing/2014/main" id="{83DC38DD-7C1A-F437-4D36-16BBB328093C}"/>
              </a:ext>
            </a:extLst>
          </p:cNvPr>
          <p:cNvCxnSpPr>
            <a:cxnSpLocks/>
          </p:cNvCxnSpPr>
          <p:nvPr/>
        </p:nvCxnSpPr>
        <p:spPr>
          <a:xfrm flipH="1">
            <a:off x="2555776" y="2924944"/>
            <a:ext cx="288032" cy="441926"/>
          </a:xfrm>
          <a:prstGeom prst="straightConnector1">
            <a:avLst/>
          </a:prstGeom>
          <a:ln w="28575">
            <a:solidFill>
              <a:srgbClr val="8D00D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DBF1157-7A93-7F38-74E8-BCF5433FE3F7}"/>
              </a:ext>
            </a:extLst>
          </p:cNvPr>
          <p:cNvCxnSpPr>
            <a:cxnSpLocks/>
          </p:cNvCxnSpPr>
          <p:nvPr/>
        </p:nvCxnSpPr>
        <p:spPr>
          <a:xfrm>
            <a:off x="5984080" y="2924944"/>
            <a:ext cx="244104" cy="441926"/>
          </a:xfrm>
          <a:prstGeom prst="straightConnector1">
            <a:avLst/>
          </a:prstGeom>
          <a:ln w="28575">
            <a:solidFill>
              <a:srgbClr val="8D00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B01A992-53F2-B1AF-1283-44AE45E9D96B}"/>
              </a:ext>
            </a:extLst>
          </p:cNvPr>
          <p:cNvSpPr txBox="1"/>
          <p:nvPr/>
        </p:nvSpPr>
        <p:spPr>
          <a:xfrm>
            <a:off x="384175" y="5117076"/>
            <a:ext cx="3683769" cy="646331"/>
          </a:xfrm>
          <a:prstGeom prst="rect">
            <a:avLst/>
          </a:prstGeom>
          <a:noFill/>
        </p:spPr>
        <p:txBody>
          <a:bodyPr wrap="square" rtlCol="0">
            <a:spAutoFit/>
          </a:bodyPr>
          <a:lstStyle/>
          <a:p>
            <a:pPr algn="ctr"/>
            <a:r>
              <a:rPr lang="en-US" dirty="0"/>
              <a:t>The location of the material can be evolved by a </a:t>
            </a:r>
            <a:r>
              <a:rPr lang="en-US" b="1" dirty="0"/>
              <a:t>level set method</a:t>
            </a:r>
            <a:endParaRPr lang="en-GB" dirty="0"/>
          </a:p>
        </p:txBody>
      </p:sp>
      <p:sp>
        <p:nvSpPr>
          <p:cNvPr id="27" name="Rectangle 26">
            <a:extLst>
              <a:ext uri="{FF2B5EF4-FFF2-40B4-BE49-F238E27FC236}">
                <a16:creationId xmlns:a16="http://schemas.microsoft.com/office/drawing/2014/main" id="{DE7FCBA6-A45A-71A1-AE84-271DD4F1BF10}"/>
              </a:ext>
            </a:extLst>
          </p:cNvPr>
          <p:cNvSpPr/>
          <p:nvPr/>
        </p:nvSpPr>
        <p:spPr>
          <a:xfrm>
            <a:off x="3478787" y="4170577"/>
            <a:ext cx="2101325" cy="720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28" name="Straight Arrow Connector 27">
            <a:extLst>
              <a:ext uri="{FF2B5EF4-FFF2-40B4-BE49-F238E27FC236}">
                <a16:creationId xmlns:a16="http://schemas.microsoft.com/office/drawing/2014/main" id="{EEACA3F1-70DB-A3B6-01DC-B5AC067B5C3E}"/>
              </a:ext>
            </a:extLst>
          </p:cNvPr>
          <p:cNvCxnSpPr>
            <a:cxnSpLocks/>
          </p:cNvCxnSpPr>
          <p:nvPr/>
        </p:nvCxnSpPr>
        <p:spPr>
          <a:xfrm flipV="1">
            <a:off x="2483768" y="4530617"/>
            <a:ext cx="864096" cy="586459"/>
          </a:xfrm>
          <a:prstGeom prst="straightConnector1">
            <a:avLst/>
          </a:prstGeom>
          <a:ln w="28575">
            <a:solidFill>
              <a:srgbClr val="8D00D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9E26CF-886F-1400-C126-66C3F7533B61}"/>
              </a:ext>
            </a:extLst>
          </p:cNvPr>
          <p:cNvSpPr txBox="1"/>
          <p:nvPr/>
        </p:nvSpPr>
        <p:spPr>
          <a:xfrm>
            <a:off x="4355976" y="4989661"/>
            <a:ext cx="4608512" cy="646331"/>
          </a:xfrm>
          <a:prstGeom prst="rect">
            <a:avLst/>
          </a:prstGeom>
          <a:noFill/>
        </p:spPr>
        <p:txBody>
          <a:bodyPr wrap="square" rtlCol="0">
            <a:spAutoFit/>
          </a:bodyPr>
          <a:lstStyle/>
          <a:p>
            <a:pPr algn="ctr"/>
            <a:r>
              <a:rPr lang="en-US" b="1" dirty="0"/>
              <a:t>Dynamic boundary conditions</a:t>
            </a:r>
            <a:r>
              <a:rPr lang="en-US" dirty="0"/>
              <a:t> are applied so that the materials communicate</a:t>
            </a:r>
            <a:endParaRPr lang="en-GB" b="1" dirty="0"/>
          </a:p>
        </p:txBody>
      </p:sp>
      <p:cxnSp>
        <p:nvCxnSpPr>
          <p:cNvPr id="33" name="Straight Arrow Connector 32">
            <a:extLst>
              <a:ext uri="{FF2B5EF4-FFF2-40B4-BE49-F238E27FC236}">
                <a16:creationId xmlns:a16="http://schemas.microsoft.com/office/drawing/2014/main" id="{E65D59F3-EE7F-04E6-AEA4-79CF20A6779B}"/>
              </a:ext>
            </a:extLst>
          </p:cNvPr>
          <p:cNvCxnSpPr>
            <a:cxnSpLocks/>
          </p:cNvCxnSpPr>
          <p:nvPr/>
        </p:nvCxnSpPr>
        <p:spPr>
          <a:xfrm flipH="1" flipV="1">
            <a:off x="4572000" y="4107223"/>
            <a:ext cx="1944216" cy="882438"/>
          </a:xfrm>
          <a:prstGeom prst="straightConnector1">
            <a:avLst/>
          </a:prstGeom>
          <a:ln w="28575">
            <a:solidFill>
              <a:srgbClr val="8D00D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424998-2404-3AEE-337A-522E5F3DC4F5}"/>
              </a:ext>
            </a:extLst>
          </p:cNvPr>
          <p:cNvCxnSpPr/>
          <p:nvPr/>
        </p:nvCxnSpPr>
        <p:spPr>
          <a:xfrm>
            <a:off x="4252934" y="3933056"/>
            <a:ext cx="638131" cy="0"/>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85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2" grpId="0" animBg="1"/>
      <p:bldP spid="12" grpId="1" animBg="1"/>
      <p:bldP spid="26" grpId="0"/>
      <p:bldP spid="27" grpId="0" animBg="1"/>
      <p:bldP spid="27" grpId="1" animBg="1"/>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Advantages of sharp interfaces</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3416320"/>
          </a:xfrm>
          <a:prstGeom prst="rect">
            <a:avLst/>
          </a:prstGeom>
          <a:noFill/>
        </p:spPr>
        <p:txBody>
          <a:bodyPr wrap="square" rtlCol="0">
            <a:spAutoFit/>
          </a:bodyPr>
          <a:lstStyle/>
          <a:p>
            <a:pPr marL="342900" indent="-342900">
              <a:buFont typeface="Arial" panose="020B0604020202020204" pitchFamily="34" charset="0"/>
              <a:buChar char="•"/>
            </a:pPr>
            <a:r>
              <a:rPr lang="en-US" dirty="0"/>
              <a:t>The numerical methods for each individual material are straightforward – if you have implemented it by itself, it is ready to use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methods for each material don’t need to be the same either, whatever was easiest/best to implement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makes it particularly useful if you need to deal with complex systems of equations, you don’t need to work out how e.g. pressure in a liquid and stress in a solid ‘mix’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Because the interface remains sharp, it is easier to capture fine behaviour</a:t>
            </a:r>
            <a:r>
              <a:rPr lang="en-GB" dirty="0"/>
              <a:t> along it, especially where you wouldn’t expect mixing to occur</a:t>
            </a:r>
            <a:endParaRPr lang="en-US" dirty="0"/>
          </a:p>
        </p:txBody>
      </p:sp>
    </p:spTree>
    <p:extLst>
      <p:ext uri="{BB962C8B-B14F-4D97-AF65-F5344CB8AC3E}">
        <p14:creationId xmlns:p14="http://schemas.microsoft.com/office/powerpoint/2010/main" val="688471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Disadvantages of sharp interfaces</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3416320"/>
          </a:xfrm>
          <a:prstGeom prst="rect">
            <a:avLst/>
          </a:prstGeom>
          <a:noFill/>
        </p:spPr>
        <p:txBody>
          <a:bodyPr wrap="square" rtlCol="0">
            <a:spAutoFit/>
          </a:bodyPr>
          <a:lstStyle/>
          <a:p>
            <a:pPr marL="342900" indent="-342900">
              <a:buFont typeface="Arial" panose="020B0604020202020204" pitchFamily="34" charset="0"/>
              <a:buChar char="•"/>
            </a:pPr>
            <a:r>
              <a:rPr lang="en-US" dirty="0"/>
              <a:t>Because each cell contains only one material, and this material can change over time, sharp interface methods are not conservative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treatment can also lead to a ‘stepped’ appearance to the interface, which can potentially generate additional waves, especially for slow flows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Because each cell contains only one material, there is no easy way to model phase change or mixing – techniques exist but are very complex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You need to be able to describe how any two materials interact – this involves deriving boundary conditions, and you may need to know the characteristic behaviour of your underlying equations</a:t>
            </a:r>
          </a:p>
        </p:txBody>
      </p:sp>
    </p:spTree>
    <p:extLst>
      <p:ext uri="{BB962C8B-B14F-4D97-AF65-F5344CB8AC3E}">
        <p14:creationId xmlns:p14="http://schemas.microsoft.com/office/powerpoint/2010/main" val="3245387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US" altLang="en-US" dirty="0"/>
              <a:t>Outline</a:t>
            </a:r>
          </a:p>
        </p:txBody>
      </p:sp>
      <p:sp>
        <p:nvSpPr>
          <p:cNvPr id="4099" name="Rectangle 5">
            <a:extLst>
              <a:ext uri="{FF2B5EF4-FFF2-40B4-BE49-F238E27FC236}">
                <a16:creationId xmlns:a16="http://schemas.microsoft.com/office/drawing/2014/main" id="{A869C384-EAEC-447D-BE1A-AEAD569499E4}"/>
              </a:ext>
            </a:extLst>
          </p:cNvPr>
          <p:cNvSpPr>
            <a:spLocks noGrp="1" noChangeArrowheads="1"/>
          </p:cNvSpPr>
          <p:nvPr>
            <p:ph idx="1"/>
          </p:nvPr>
        </p:nvSpPr>
        <p:spPr/>
        <p:txBody>
          <a:bodyPr/>
          <a:lstStyle/>
          <a:p>
            <a:pPr eaLnBrk="1" hangingPunct="1"/>
            <a:r>
              <a:rPr lang="en-US" altLang="en-US" dirty="0"/>
              <a:t>What do we mean by multiphysics?</a:t>
            </a:r>
          </a:p>
          <a:p>
            <a:pPr eaLnBrk="1" hangingPunct="1"/>
            <a:r>
              <a:rPr lang="en-US" altLang="en-US" dirty="0">
                <a:solidFill>
                  <a:schemeClr val="tx1">
                    <a:lumMod val="40000"/>
                    <a:lumOff val="60000"/>
                  </a:schemeClr>
                </a:solidFill>
              </a:rPr>
              <a:t>Methods for multiphysics</a:t>
            </a:r>
          </a:p>
          <a:p>
            <a:pPr eaLnBrk="1" hangingPunct="1"/>
            <a:r>
              <a:rPr lang="en-US" altLang="en-US" dirty="0">
                <a:solidFill>
                  <a:schemeClr val="tx1">
                    <a:lumMod val="40000"/>
                    <a:lumOff val="60000"/>
                  </a:schemeClr>
                </a:solidFill>
              </a:rPr>
              <a:t>Challenges of multiphysics modelling</a:t>
            </a:r>
          </a:p>
          <a:p>
            <a:pPr eaLnBrk="1" hangingPunct="1"/>
            <a:r>
              <a:rPr lang="en-US" altLang="en-US" dirty="0">
                <a:solidFill>
                  <a:schemeClr val="tx1">
                    <a:lumMod val="40000"/>
                    <a:lumOff val="60000"/>
                  </a:schemeClr>
                </a:solidFill>
              </a:rPr>
              <a:t>Multiphysics approaches</a:t>
            </a:r>
          </a:p>
        </p:txBody>
      </p:sp>
    </p:spTree>
    <p:extLst>
      <p:ext uri="{BB962C8B-B14F-4D97-AF65-F5344CB8AC3E}">
        <p14:creationId xmlns:p14="http://schemas.microsoft.com/office/powerpoint/2010/main" val="3411103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What method is best?</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3970318"/>
          </a:xfrm>
          <a:prstGeom prst="rect">
            <a:avLst/>
          </a:prstGeom>
          <a:noFill/>
        </p:spPr>
        <p:txBody>
          <a:bodyPr wrap="square" rtlCol="0">
            <a:spAutoFit/>
          </a:bodyPr>
          <a:lstStyle/>
          <a:p>
            <a:pPr marL="342900" indent="-342900">
              <a:buFont typeface="Arial" panose="020B0604020202020204" pitchFamily="34" charset="0"/>
              <a:buChar char="•"/>
            </a:pPr>
            <a:r>
              <a:rPr lang="en-US" dirty="0"/>
              <a:t>The best method to use depends on your application, the amount of time you have to implement things, and what you feel most comfortable with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phase change and chemistry, diffuse interface methods will always have the advantage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fine interface features such as water droplet jetting, or for very complex systems, sharp interface methods have the advantage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And the two methods can be combined, such as the </a:t>
            </a:r>
            <a:r>
              <a:rPr lang="en-US" dirty="0" err="1"/>
              <a:t>cativating</a:t>
            </a:r>
            <a:r>
              <a:rPr lang="en-US" dirty="0"/>
              <a:t> water droplet (diffuse) impacting a metal substrate (sharp)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And advanced techniques, such as material fracture, blend these descriptions to some extent within a single interface</a:t>
            </a:r>
          </a:p>
        </p:txBody>
      </p:sp>
    </p:spTree>
    <p:extLst>
      <p:ext uri="{BB962C8B-B14F-4D97-AF65-F5344CB8AC3E}">
        <p14:creationId xmlns:p14="http://schemas.microsoft.com/office/powerpoint/2010/main" val="913639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4017-AB80-D3A2-B78A-AF98CC791620}"/>
              </a:ext>
            </a:extLst>
          </p:cNvPr>
          <p:cNvSpPr>
            <a:spLocks noGrp="1"/>
          </p:cNvSpPr>
          <p:nvPr>
            <p:ph type="title"/>
          </p:nvPr>
        </p:nvSpPr>
        <p:spPr/>
        <p:txBody>
          <a:bodyPr/>
          <a:lstStyle/>
          <a:p>
            <a:r>
              <a:rPr lang="en-US" dirty="0"/>
              <a:t>What else is there</a:t>
            </a:r>
            <a:endParaRPr lang="en-GB" dirty="0"/>
          </a:p>
        </p:txBody>
      </p:sp>
      <p:sp>
        <p:nvSpPr>
          <p:cNvPr id="5" name="TextBox 4">
            <a:extLst>
              <a:ext uri="{FF2B5EF4-FFF2-40B4-BE49-F238E27FC236}">
                <a16:creationId xmlns:a16="http://schemas.microsoft.com/office/drawing/2014/main" id="{706E9CD5-FBF8-4533-80B4-0B479480EA85}"/>
              </a:ext>
            </a:extLst>
          </p:cNvPr>
          <p:cNvSpPr txBox="1"/>
          <p:nvPr/>
        </p:nvSpPr>
        <p:spPr>
          <a:xfrm>
            <a:off x="384175" y="1618922"/>
            <a:ext cx="8220273" cy="3970318"/>
          </a:xfrm>
          <a:prstGeom prst="rect">
            <a:avLst/>
          </a:prstGeom>
          <a:noFill/>
        </p:spPr>
        <p:txBody>
          <a:bodyPr wrap="square" rtlCol="0">
            <a:spAutoFit/>
          </a:bodyPr>
          <a:lstStyle/>
          <a:p>
            <a:pPr marL="342900" indent="-342900">
              <a:buFont typeface="Arial" panose="020B0604020202020204" pitchFamily="34" charset="0"/>
              <a:buChar char="•"/>
            </a:pPr>
            <a:r>
              <a:rPr lang="en-US" dirty="0"/>
              <a:t>In this course, we shall cover diffuse interface methods and dynamic boundary conditions for sharp interfaces (ghost fluid methods)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There are other options, which we don’t have time to go into</a:t>
            </a:r>
          </a:p>
          <a:p>
            <a:pPr marL="342900" indent="-342900">
              <a:buFont typeface="Arial" panose="020B0604020202020204" pitchFamily="34" charset="0"/>
              <a:buChar char="•"/>
            </a:pPr>
            <a:endParaRPr lang="en-US" dirty="0"/>
          </a:p>
          <a:p>
            <a:pPr marL="342900" indent="-342900">
              <a:buFont typeface="+mj-lt"/>
              <a:buAutoNum type="arabicPeriod"/>
            </a:pPr>
            <a:r>
              <a:rPr lang="en-US" b="1" dirty="0"/>
              <a:t>Volume-of-fluid</a:t>
            </a:r>
            <a:r>
              <a:rPr lang="en-US" dirty="0"/>
              <a:t> methods – an alternative technique to locating the material interface – can be harder to find interface properties, but common in older work</a:t>
            </a:r>
          </a:p>
          <a:p>
            <a:pPr marL="342900" indent="-342900">
              <a:buFont typeface="+mj-lt"/>
              <a:buAutoNum type="arabicPeriod"/>
            </a:pPr>
            <a:r>
              <a:rPr lang="en-US" b="1" dirty="0"/>
              <a:t>Arbitrary Eulerian-</a:t>
            </a:r>
            <a:r>
              <a:rPr lang="en-US" b="1" dirty="0" err="1"/>
              <a:t>Lagrangian</a:t>
            </a:r>
            <a:r>
              <a:rPr lang="en-US" b="1" dirty="0"/>
              <a:t> </a:t>
            </a:r>
            <a:r>
              <a:rPr lang="en-US" dirty="0"/>
              <a:t>methods – attempting to mix the best of both Eulerian behaviour for compression and </a:t>
            </a:r>
            <a:r>
              <a:rPr lang="en-US" dirty="0" err="1"/>
              <a:t>Lagrangian</a:t>
            </a:r>
            <a:r>
              <a:rPr lang="en-US" dirty="0"/>
              <a:t> interface motion – requires understanding of both methods</a:t>
            </a:r>
          </a:p>
          <a:p>
            <a:pPr marL="342900" indent="-342900">
              <a:buFont typeface="+mj-lt"/>
              <a:buAutoNum type="arabicPeriod"/>
            </a:pPr>
            <a:r>
              <a:rPr lang="en-US" b="1" dirty="0"/>
              <a:t>Multi-material cut cell </a:t>
            </a:r>
            <a:r>
              <a:rPr lang="en-US" dirty="0"/>
              <a:t>methods – use the advantages of cut cell methods to describe material interfaces – still a research area and some of the challenges (material break-up) start to become apparent again</a:t>
            </a:r>
            <a:endParaRPr lang="en-US" b="1" dirty="0"/>
          </a:p>
        </p:txBody>
      </p:sp>
    </p:spTree>
    <p:extLst>
      <p:ext uri="{BB962C8B-B14F-4D97-AF65-F5344CB8AC3E}">
        <p14:creationId xmlns:p14="http://schemas.microsoft.com/office/powerpoint/2010/main" val="67530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t>What do we mean by multiphysics?</a:t>
            </a:r>
            <a:endParaRPr lang="en-GB" dirty="0"/>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384175" y="3212976"/>
            <a:ext cx="8374063" cy="1015663"/>
          </a:xfrm>
        </p:spPr>
        <p:txBody>
          <a:bodyPr/>
          <a:lstStyle/>
          <a:p>
            <a:r>
              <a:rPr lang="en-US" sz="1800" dirty="0"/>
              <a:t>Quite a broad (and poorly defined) description</a:t>
            </a:r>
          </a:p>
          <a:p>
            <a:r>
              <a:rPr lang="en-US" sz="1800" dirty="0"/>
              <a:t>It ranges from the interaction of two different ideal gases</a:t>
            </a:r>
          </a:p>
        </p:txBody>
      </p:sp>
      <p:sp>
        <p:nvSpPr>
          <p:cNvPr id="4" name="TextBox 3">
            <a:extLst>
              <a:ext uri="{FF2B5EF4-FFF2-40B4-BE49-F238E27FC236}">
                <a16:creationId xmlns:a16="http://schemas.microsoft.com/office/drawing/2014/main" id="{7755AF59-1861-223F-6BB4-E218DCC45E67}"/>
              </a:ext>
            </a:extLst>
          </p:cNvPr>
          <p:cNvSpPr txBox="1"/>
          <p:nvPr/>
        </p:nvSpPr>
        <p:spPr>
          <a:xfrm>
            <a:off x="611560" y="1484784"/>
            <a:ext cx="7920880" cy="1015663"/>
          </a:xfrm>
          <a:prstGeom prst="rect">
            <a:avLst/>
          </a:prstGeom>
          <a:noFill/>
          <a:ln>
            <a:solidFill>
              <a:schemeClr val="tx1"/>
            </a:solidFill>
          </a:ln>
        </p:spPr>
        <p:txBody>
          <a:bodyPr wrap="square" rtlCol="0">
            <a:spAutoFit/>
          </a:bodyPr>
          <a:lstStyle/>
          <a:p>
            <a:pPr algn="ctr"/>
            <a:r>
              <a:rPr lang="en-US" sz="2000" dirty="0">
                <a:solidFill>
                  <a:srgbClr val="7030A0"/>
                </a:solidFill>
              </a:rPr>
              <a:t>Any system for which a mathematical or computational representation requires more than one material model for a complete description of its physics</a:t>
            </a:r>
            <a:endParaRPr lang="en-GB" sz="2000" dirty="0">
              <a:solidFill>
                <a:srgbClr val="7030A0"/>
              </a:solidFill>
            </a:endParaRPr>
          </a:p>
        </p:txBody>
      </p:sp>
      <p:sp>
        <p:nvSpPr>
          <p:cNvPr id="5" name="Content Placeholder 2">
            <a:extLst>
              <a:ext uri="{FF2B5EF4-FFF2-40B4-BE49-F238E27FC236}">
                <a16:creationId xmlns:a16="http://schemas.microsoft.com/office/drawing/2014/main" id="{C0079A1F-83CA-3A86-9286-B85A64BE1275}"/>
              </a:ext>
            </a:extLst>
          </p:cNvPr>
          <p:cNvSpPr txBox="1">
            <a:spLocks/>
          </p:cNvSpPr>
          <p:nvPr/>
        </p:nvSpPr>
        <p:spPr bwMode="auto">
          <a:xfrm>
            <a:off x="384174" y="4228639"/>
            <a:ext cx="8374063" cy="71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US" sz="1800" kern="0" dirty="0"/>
              <a:t>Or it could involve all four states of matter and include reactive chemistry of one or more materials</a:t>
            </a:r>
          </a:p>
        </p:txBody>
      </p:sp>
      <p:sp>
        <p:nvSpPr>
          <p:cNvPr id="6" name="Content Placeholder 2">
            <a:extLst>
              <a:ext uri="{FF2B5EF4-FFF2-40B4-BE49-F238E27FC236}">
                <a16:creationId xmlns:a16="http://schemas.microsoft.com/office/drawing/2014/main" id="{0F89D614-7897-E4FA-F1BA-75D19B56173A}"/>
              </a:ext>
            </a:extLst>
          </p:cNvPr>
          <p:cNvSpPr txBox="1">
            <a:spLocks/>
          </p:cNvSpPr>
          <p:nvPr/>
        </p:nvSpPr>
        <p:spPr bwMode="auto">
          <a:xfrm>
            <a:off x="384173" y="4941168"/>
            <a:ext cx="8374063" cy="71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US" sz="1800" kern="0" dirty="0"/>
              <a:t>Both of these cases require that the </a:t>
            </a:r>
            <a:r>
              <a:rPr lang="en-US" sz="1800" b="1" kern="0" dirty="0"/>
              <a:t>interaction</a:t>
            </a:r>
            <a:r>
              <a:rPr lang="en-US" sz="1800" kern="0" dirty="0"/>
              <a:t> of two or more materials is modelled</a:t>
            </a:r>
          </a:p>
          <a:p>
            <a:r>
              <a:rPr lang="en-US" sz="1800" kern="0" dirty="0"/>
              <a:t>This interaction forms the key challenge of multiphysics methods</a:t>
            </a:r>
          </a:p>
        </p:txBody>
      </p:sp>
      <p:grpSp>
        <p:nvGrpSpPr>
          <p:cNvPr id="21" name="Group 20">
            <a:extLst>
              <a:ext uri="{FF2B5EF4-FFF2-40B4-BE49-F238E27FC236}">
                <a16:creationId xmlns:a16="http://schemas.microsoft.com/office/drawing/2014/main" id="{F3EC9BBE-4C6C-CD59-CBF6-21EE8FB2FB13}"/>
              </a:ext>
            </a:extLst>
          </p:cNvPr>
          <p:cNvGrpSpPr/>
          <p:nvPr/>
        </p:nvGrpSpPr>
        <p:grpSpPr>
          <a:xfrm>
            <a:off x="384173" y="1340769"/>
            <a:ext cx="8568952" cy="4824536"/>
            <a:chOff x="384173" y="1340769"/>
            <a:chExt cx="8568952" cy="4824536"/>
          </a:xfrm>
        </p:grpSpPr>
        <p:pic>
          <p:nvPicPr>
            <p:cNvPr id="8" name="Picture 7">
              <a:extLst>
                <a:ext uri="{FF2B5EF4-FFF2-40B4-BE49-F238E27FC236}">
                  <a16:creationId xmlns:a16="http://schemas.microsoft.com/office/drawing/2014/main" id="{C6365E3C-6D21-DF38-3261-CA41EF50D5EF}"/>
                </a:ext>
              </a:extLst>
            </p:cNvPr>
            <p:cNvPicPr>
              <a:picLocks noChangeAspect="1"/>
            </p:cNvPicPr>
            <p:nvPr/>
          </p:nvPicPr>
          <p:blipFill rotWithShape="1">
            <a:blip r:embed="rId2"/>
            <a:srcRect t="2292" b="16642"/>
            <a:stretch/>
          </p:blipFill>
          <p:spPr>
            <a:xfrm>
              <a:off x="384173" y="1340769"/>
              <a:ext cx="8568952" cy="4824536"/>
            </a:xfrm>
            <a:prstGeom prst="rect">
              <a:avLst/>
            </a:prstGeom>
          </p:spPr>
        </p:pic>
        <p:cxnSp>
          <p:nvCxnSpPr>
            <p:cNvPr id="10" name="Straight Arrow Connector 9">
              <a:extLst>
                <a:ext uri="{FF2B5EF4-FFF2-40B4-BE49-F238E27FC236}">
                  <a16:creationId xmlns:a16="http://schemas.microsoft.com/office/drawing/2014/main" id="{59047CE1-6EA2-FCB3-7BE1-33F6AF812730}"/>
                </a:ext>
              </a:extLst>
            </p:cNvPr>
            <p:cNvCxnSpPr/>
            <p:nvPr/>
          </p:nvCxnSpPr>
          <p:spPr>
            <a:xfrm flipH="1">
              <a:off x="5042789" y="1416552"/>
              <a:ext cx="1368152" cy="1368152"/>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DC6059B-1874-43BE-D0D4-001F569E308A}"/>
                </a:ext>
              </a:extLst>
            </p:cNvPr>
            <p:cNvCxnSpPr>
              <a:cxnSpLocks/>
            </p:cNvCxnSpPr>
            <p:nvPr/>
          </p:nvCxnSpPr>
          <p:spPr>
            <a:xfrm flipH="1">
              <a:off x="3707904" y="2123774"/>
              <a:ext cx="2667539" cy="3529923"/>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C3861093-D07B-96ED-1430-87D7A94C3779}"/>
                </a:ext>
              </a:extLst>
            </p:cNvPr>
            <p:cNvCxnSpPr>
              <a:cxnSpLocks/>
            </p:cNvCxnSpPr>
            <p:nvPr/>
          </p:nvCxnSpPr>
          <p:spPr>
            <a:xfrm flipH="1">
              <a:off x="5436096" y="2858593"/>
              <a:ext cx="939348" cy="2218401"/>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AA4ED08-5A38-6D93-2296-799E43C58387}"/>
                </a:ext>
              </a:extLst>
            </p:cNvPr>
            <p:cNvCxnSpPr>
              <a:cxnSpLocks/>
            </p:cNvCxnSpPr>
            <p:nvPr/>
          </p:nvCxnSpPr>
          <p:spPr>
            <a:xfrm flipH="1">
              <a:off x="5653740" y="3626697"/>
              <a:ext cx="721703" cy="2070027"/>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grpSp>
      <p:grpSp>
        <p:nvGrpSpPr>
          <p:cNvPr id="26" name="Group 25">
            <a:extLst>
              <a:ext uri="{FF2B5EF4-FFF2-40B4-BE49-F238E27FC236}">
                <a16:creationId xmlns:a16="http://schemas.microsoft.com/office/drawing/2014/main" id="{3A520DB0-47EA-2362-4130-AB5B548507FF}"/>
              </a:ext>
            </a:extLst>
          </p:cNvPr>
          <p:cNvGrpSpPr/>
          <p:nvPr/>
        </p:nvGrpSpPr>
        <p:grpSpPr>
          <a:xfrm>
            <a:off x="248500" y="1401469"/>
            <a:ext cx="8715375" cy="4638675"/>
            <a:chOff x="248500" y="1401469"/>
            <a:chExt cx="8715375" cy="4638675"/>
          </a:xfrm>
        </p:grpSpPr>
        <p:pic>
          <p:nvPicPr>
            <p:cNvPr id="23" name="Picture 22" descr="Shock wave in air collapsing a helium bubble">
              <a:extLst>
                <a:ext uri="{FF2B5EF4-FFF2-40B4-BE49-F238E27FC236}">
                  <a16:creationId xmlns:a16="http://schemas.microsoft.com/office/drawing/2014/main" id="{058ABF6F-A12D-22A1-1CF1-010BE66C2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00" y="1401469"/>
              <a:ext cx="8715375" cy="4638675"/>
            </a:xfrm>
            <a:prstGeom prst="rect">
              <a:avLst/>
            </a:prstGeom>
          </p:spPr>
        </p:pic>
        <p:sp>
          <p:nvSpPr>
            <p:cNvPr id="24" name="TextBox 23">
              <a:extLst>
                <a:ext uri="{FF2B5EF4-FFF2-40B4-BE49-F238E27FC236}">
                  <a16:creationId xmlns:a16="http://schemas.microsoft.com/office/drawing/2014/main" id="{CD8E3831-18EB-5909-0F39-86F64A1D639B}"/>
                </a:ext>
              </a:extLst>
            </p:cNvPr>
            <p:cNvSpPr txBox="1"/>
            <p:nvPr/>
          </p:nvSpPr>
          <p:spPr>
            <a:xfrm>
              <a:off x="5726865" y="1484784"/>
              <a:ext cx="2667539" cy="461665"/>
            </a:xfrm>
            <a:prstGeom prst="rect">
              <a:avLst/>
            </a:prstGeom>
            <a:noFill/>
          </p:spPr>
          <p:txBody>
            <a:bodyPr wrap="square" rtlCol="0">
              <a:spAutoFit/>
            </a:bodyPr>
            <a:lstStyle/>
            <a:p>
              <a:r>
                <a:rPr lang="en-US" sz="2400" b="1" dirty="0">
                  <a:solidFill>
                    <a:schemeClr val="tx1">
                      <a:lumMod val="20000"/>
                      <a:lumOff val="80000"/>
                    </a:schemeClr>
                  </a:solidFill>
                </a:rPr>
                <a:t>Air</a:t>
              </a:r>
              <a:endParaRPr lang="en-GB" sz="2400" b="1" dirty="0">
                <a:solidFill>
                  <a:schemeClr val="tx1">
                    <a:lumMod val="20000"/>
                    <a:lumOff val="80000"/>
                  </a:schemeClr>
                </a:solidFill>
              </a:endParaRPr>
            </a:p>
          </p:txBody>
        </p:sp>
        <p:sp>
          <p:nvSpPr>
            <p:cNvPr id="25" name="TextBox 24">
              <a:extLst>
                <a:ext uri="{FF2B5EF4-FFF2-40B4-BE49-F238E27FC236}">
                  <a16:creationId xmlns:a16="http://schemas.microsoft.com/office/drawing/2014/main" id="{27EEA28C-5AF2-9C7E-BE34-5CFBC4A55550}"/>
                </a:ext>
              </a:extLst>
            </p:cNvPr>
            <p:cNvSpPr txBox="1"/>
            <p:nvPr/>
          </p:nvSpPr>
          <p:spPr>
            <a:xfrm>
              <a:off x="3533706" y="4371840"/>
              <a:ext cx="2667539" cy="461665"/>
            </a:xfrm>
            <a:prstGeom prst="rect">
              <a:avLst/>
            </a:prstGeom>
            <a:noFill/>
          </p:spPr>
          <p:txBody>
            <a:bodyPr wrap="square" rtlCol="0">
              <a:spAutoFit/>
            </a:bodyPr>
            <a:lstStyle/>
            <a:p>
              <a:r>
                <a:rPr lang="en-US" sz="2400" b="1" dirty="0"/>
                <a:t>Helium</a:t>
              </a:r>
              <a:endParaRPr lang="en-GB" sz="2400" b="1" dirty="0"/>
            </a:p>
          </p:txBody>
        </p:sp>
      </p:grpSp>
    </p:spTree>
    <p:extLst>
      <p:ext uri="{BB962C8B-B14F-4D97-AF65-F5344CB8AC3E}">
        <p14:creationId xmlns:p14="http://schemas.microsoft.com/office/powerpoint/2010/main" val="359951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AFE1-5251-706F-4822-CCE82A242C5E}"/>
              </a:ext>
            </a:extLst>
          </p:cNvPr>
          <p:cNvSpPr>
            <a:spLocks noGrp="1"/>
          </p:cNvSpPr>
          <p:nvPr>
            <p:ph type="title"/>
          </p:nvPr>
        </p:nvSpPr>
        <p:spPr/>
        <p:txBody>
          <a:bodyPr/>
          <a:lstStyle/>
          <a:p>
            <a:r>
              <a:rPr lang="en-US" dirty="0"/>
              <a:t>Multiphysics examples</a:t>
            </a:r>
            <a:endParaRPr lang="en-GB" dirty="0"/>
          </a:p>
        </p:txBody>
      </p:sp>
      <p:pic>
        <p:nvPicPr>
          <p:cNvPr id="5" name="Content Placeholder 4" descr="A collage of images of different types of objects&#10;&#10;Description automatically generated">
            <a:extLst>
              <a:ext uri="{FF2B5EF4-FFF2-40B4-BE49-F238E27FC236}">
                <a16:creationId xmlns:a16="http://schemas.microsoft.com/office/drawing/2014/main" id="{C4FDA21E-21C4-2B38-8A54-7953A5BD47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628800"/>
            <a:ext cx="8375650" cy="4386824"/>
          </a:xfrm>
        </p:spPr>
      </p:pic>
      <p:grpSp>
        <p:nvGrpSpPr>
          <p:cNvPr id="10" name="Group 9">
            <a:extLst>
              <a:ext uri="{FF2B5EF4-FFF2-40B4-BE49-F238E27FC236}">
                <a16:creationId xmlns:a16="http://schemas.microsoft.com/office/drawing/2014/main" id="{644F6ACF-FE4C-EF22-A7BF-6CB43BAB27D4}"/>
              </a:ext>
            </a:extLst>
          </p:cNvPr>
          <p:cNvGrpSpPr/>
          <p:nvPr/>
        </p:nvGrpSpPr>
        <p:grpSpPr>
          <a:xfrm>
            <a:off x="5868144" y="1340768"/>
            <a:ext cx="3175045" cy="1296144"/>
            <a:chOff x="5868144" y="1340768"/>
            <a:chExt cx="3175045" cy="1296144"/>
          </a:xfrm>
        </p:grpSpPr>
        <p:cxnSp>
          <p:nvCxnSpPr>
            <p:cNvPr id="9" name="Straight Arrow Connector 8">
              <a:extLst>
                <a:ext uri="{FF2B5EF4-FFF2-40B4-BE49-F238E27FC236}">
                  <a16:creationId xmlns:a16="http://schemas.microsoft.com/office/drawing/2014/main" id="{B12FE262-B2EB-96C1-4523-A5111C7B3133}"/>
                </a:ext>
              </a:extLst>
            </p:cNvPr>
            <p:cNvCxnSpPr>
              <a:stCxn id="6" idx="2"/>
            </p:cNvCxnSpPr>
            <p:nvPr/>
          </p:nvCxnSpPr>
          <p:spPr>
            <a:xfrm>
              <a:off x="7455667" y="1710100"/>
              <a:ext cx="140669" cy="926812"/>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C5D5F49-8DC8-2BAB-A598-B9340CBD96EE}"/>
                </a:ext>
              </a:extLst>
            </p:cNvPr>
            <p:cNvSpPr txBox="1"/>
            <p:nvPr/>
          </p:nvSpPr>
          <p:spPr>
            <a:xfrm>
              <a:off x="5868144" y="1340768"/>
              <a:ext cx="3175045" cy="369332"/>
            </a:xfrm>
            <a:prstGeom prst="rect">
              <a:avLst/>
            </a:prstGeom>
            <a:solidFill>
              <a:schemeClr val="bg1">
                <a:lumMod val="85000"/>
              </a:schemeClr>
            </a:solidFill>
            <a:ln w="63500" cmpd="sng">
              <a:solidFill>
                <a:schemeClr val="bg1">
                  <a:alpha val="99000"/>
                </a:schemeClr>
              </a:solidFill>
              <a:extLst>
                <a:ext uri="{C807C97D-BFC1-408E-A445-0C87EB9F89A2}">
                  <ask:lineSketchStyleProps xmlns:ask="http://schemas.microsoft.com/office/drawing/2018/sketchyshapes" sd="1219033472">
                    <a:custGeom>
                      <a:avLst/>
                      <a:gdLst>
                        <a:gd name="connsiteX0" fmla="*/ 0 w 3600400"/>
                        <a:gd name="connsiteY0" fmla="*/ 0 h 369332"/>
                        <a:gd name="connsiteX1" fmla="*/ 672075 w 3600400"/>
                        <a:gd name="connsiteY1" fmla="*/ 0 h 369332"/>
                        <a:gd name="connsiteX2" fmla="*/ 1308145 w 3600400"/>
                        <a:gd name="connsiteY2" fmla="*/ 0 h 369332"/>
                        <a:gd name="connsiteX3" fmla="*/ 1944216 w 3600400"/>
                        <a:gd name="connsiteY3" fmla="*/ 0 h 369332"/>
                        <a:gd name="connsiteX4" fmla="*/ 2436271 w 3600400"/>
                        <a:gd name="connsiteY4" fmla="*/ 0 h 369332"/>
                        <a:gd name="connsiteX5" fmla="*/ 2964329 w 3600400"/>
                        <a:gd name="connsiteY5" fmla="*/ 0 h 369332"/>
                        <a:gd name="connsiteX6" fmla="*/ 3600400 w 3600400"/>
                        <a:gd name="connsiteY6" fmla="*/ 0 h 369332"/>
                        <a:gd name="connsiteX7" fmla="*/ 3600400 w 3600400"/>
                        <a:gd name="connsiteY7" fmla="*/ 369332 h 369332"/>
                        <a:gd name="connsiteX8" fmla="*/ 3000333 w 3600400"/>
                        <a:gd name="connsiteY8" fmla="*/ 369332 h 369332"/>
                        <a:gd name="connsiteX9" fmla="*/ 2508279 w 3600400"/>
                        <a:gd name="connsiteY9" fmla="*/ 369332 h 369332"/>
                        <a:gd name="connsiteX10" fmla="*/ 2016224 w 3600400"/>
                        <a:gd name="connsiteY10" fmla="*/ 369332 h 369332"/>
                        <a:gd name="connsiteX11" fmla="*/ 1380153 w 3600400"/>
                        <a:gd name="connsiteY11" fmla="*/ 369332 h 369332"/>
                        <a:gd name="connsiteX12" fmla="*/ 852095 w 3600400"/>
                        <a:gd name="connsiteY12" fmla="*/ 369332 h 369332"/>
                        <a:gd name="connsiteX13" fmla="*/ 0 w 3600400"/>
                        <a:gd name="connsiteY13" fmla="*/ 369332 h 369332"/>
                        <a:gd name="connsiteX14" fmla="*/ 0 w 3600400"/>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00400" h="369332" fill="none" extrusionOk="0">
                          <a:moveTo>
                            <a:pt x="0" y="0"/>
                          </a:moveTo>
                          <a:cubicBezTo>
                            <a:pt x="296813" y="18704"/>
                            <a:pt x="428068" y="-27957"/>
                            <a:pt x="672075" y="0"/>
                          </a:cubicBezTo>
                          <a:cubicBezTo>
                            <a:pt x="916083" y="27957"/>
                            <a:pt x="1073196" y="17098"/>
                            <a:pt x="1308145" y="0"/>
                          </a:cubicBezTo>
                          <a:cubicBezTo>
                            <a:pt x="1543094" y="-17098"/>
                            <a:pt x="1647372" y="-18460"/>
                            <a:pt x="1944216" y="0"/>
                          </a:cubicBezTo>
                          <a:cubicBezTo>
                            <a:pt x="2241060" y="18460"/>
                            <a:pt x="2196309" y="747"/>
                            <a:pt x="2436271" y="0"/>
                          </a:cubicBezTo>
                          <a:cubicBezTo>
                            <a:pt x="2676233" y="-747"/>
                            <a:pt x="2713418" y="18083"/>
                            <a:pt x="2964329" y="0"/>
                          </a:cubicBezTo>
                          <a:cubicBezTo>
                            <a:pt x="3215240" y="-18083"/>
                            <a:pt x="3415081" y="-15767"/>
                            <a:pt x="3600400" y="0"/>
                          </a:cubicBezTo>
                          <a:cubicBezTo>
                            <a:pt x="3586691" y="147089"/>
                            <a:pt x="3607195" y="212636"/>
                            <a:pt x="3600400" y="369332"/>
                          </a:cubicBezTo>
                          <a:cubicBezTo>
                            <a:pt x="3377182" y="378860"/>
                            <a:pt x="3203275" y="393513"/>
                            <a:pt x="3000333" y="369332"/>
                          </a:cubicBezTo>
                          <a:cubicBezTo>
                            <a:pt x="2797391" y="345151"/>
                            <a:pt x="2681736" y="364689"/>
                            <a:pt x="2508279" y="369332"/>
                          </a:cubicBezTo>
                          <a:cubicBezTo>
                            <a:pt x="2334822" y="373975"/>
                            <a:pt x="2255918" y="365020"/>
                            <a:pt x="2016224" y="369332"/>
                          </a:cubicBezTo>
                          <a:cubicBezTo>
                            <a:pt x="1776531" y="373644"/>
                            <a:pt x="1663255" y="397123"/>
                            <a:pt x="1380153" y="369332"/>
                          </a:cubicBezTo>
                          <a:cubicBezTo>
                            <a:pt x="1097051" y="341541"/>
                            <a:pt x="980154" y="372336"/>
                            <a:pt x="852095" y="369332"/>
                          </a:cubicBezTo>
                          <a:cubicBezTo>
                            <a:pt x="724036" y="366328"/>
                            <a:pt x="422294" y="382762"/>
                            <a:pt x="0" y="369332"/>
                          </a:cubicBezTo>
                          <a:cubicBezTo>
                            <a:pt x="13322" y="235166"/>
                            <a:pt x="828" y="80336"/>
                            <a:pt x="0" y="0"/>
                          </a:cubicBezTo>
                          <a:close/>
                        </a:path>
                        <a:path w="3600400" h="369332" stroke="0" extrusionOk="0">
                          <a:moveTo>
                            <a:pt x="0" y="0"/>
                          </a:moveTo>
                          <a:cubicBezTo>
                            <a:pt x="203135" y="-19390"/>
                            <a:pt x="378140" y="11846"/>
                            <a:pt x="564063" y="0"/>
                          </a:cubicBezTo>
                          <a:cubicBezTo>
                            <a:pt x="749986" y="-11846"/>
                            <a:pt x="889885" y="18728"/>
                            <a:pt x="1056117" y="0"/>
                          </a:cubicBezTo>
                          <a:cubicBezTo>
                            <a:pt x="1222349" y="-18728"/>
                            <a:pt x="1583566" y="7162"/>
                            <a:pt x="1728192" y="0"/>
                          </a:cubicBezTo>
                          <a:cubicBezTo>
                            <a:pt x="1872818" y="-7162"/>
                            <a:pt x="2031593" y="819"/>
                            <a:pt x="2292255" y="0"/>
                          </a:cubicBezTo>
                          <a:cubicBezTo>
                            <a:pt x="2552917" y="-819"/>
                            <a:pt x="2711520" y="-111"/>
                            <a:pt x="2856317" y="0"/>
                          </a:cubicBezTo>
                          <a:cubicBezTo>
                            <a:pt x="3001114" y="111"/>
                            <a:pt x="3405124" y="-2168"/>
                            <a:pt x="3600400" y="0"/>
                          </a:cubicBezTo>
                          <a:cubicBezTo>
                            <a:pt x="3603612" y="103222"/>
                            <a:pt x="3607865" y="284950"/>
                            <a:pt x="3600400" y="369332"/>
                          </a:cubicBezTo>
                          <a:cubicBezTo>
                            <a:pt x="3407431" y="380674"/>
                            <a:pt x="3218644" y="374875"/>
                            <a:pt x="3000333" y="369332"/>
                          </a:cubicBezTo>
                          <a:cubicBezTo>
                            <a:pt x="2782022" y="363789"/>
                            <a:pt x="2727034" y="374369"/>
                            <a:pt x="2508279" y="369332"/>
                          </a:cubicBezTo>
                          <a:cubicBezTo>
                            <a:pt x="2289524" y="364295"/>
                            <a:pt x="2150875" y="391894"/>
                            <a:pt x="1908212" y="369332"/>
                          </a:cubicBezTo>
                          <a:cubicBezTo>
                            <a:pt x="1665549" y="346770"/>
                            <a:pt x="1573289" y="380300"/>
                            <a:pt x="1308145" y="369332"/>
                          </a:cubicBezTo>
                          <a:cubicBezTo>
                            <a:pt x="1043001" y="358364"/>
                            <a:pt x="990248" y="351881"/>
                            <a:pt x="744083" y="369332"/>
                          </a:cubicBezTo>
                          <a:cubicBezTo>
                            <a:pt x="497918" y="386783"/>
                            <a:pt x="328506" y="394685"/>
                            <a:pt x="0" y="369332"/>
                          </a:cubicBezTo>
                          <a:cubicBezTo>
                            <a:pt x="-11719" y="274434"/>
                            <a:pt x="-5373" y="12446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dirty="0"/>
                <a:t>Air-solid interaction</a:t>
              </a:r>
              <a:endParaRPr lang="en-GB" dirty="0"/>
            </a:p>
          </p:txBody>
        </p:sp>
      </p:grpSp>
      <p:grpSp>
        <p:nvGrpSpPr>
          <p:cNvPr id="27" name="Group 26">
            <a:extLst>
              <a:ext uri="{FF2B5EF4-FFF2-40B4-BE49-F238E27FC236}">
                <a16:creationId xmlns:a16="http://schemas.microsoft.com/office/drawing/2014/main" id="{BD7CA009-C136-656A-3474-340DA3403E32}"/>
              </a:ext>
            </a:extLst>
          </p:cNvPr>
          <p:cNvGrpSpPr/>
          <p:nvPr/>
        </p:nvGrpSpPr>
        <p:grpSpPr>
          <a:xfrm>
            <a:off x="105003" y="5085184"/>
            <a:ext cx="3175045" cy="1042666"/>
            <a:chOff x="105003" y="5085184"/>
            <a:chExt cx="3175045" cy="1042666"/>
          </a:xfrm>
        </p:grpSpPr>
        <p:cxnSp>
          <p:nvCxnSpPr>
            <p:cNvPr id="12" name="Straight Arrow Connector 11">
              <a:extLst>
                <a:ext uri="{FF2B5EF4-FFF2-40B4-BE49-F238E27FC236}">
                  <a16:creationId xmlns:a16="http://schemas.microsoft.com/office/drawing/2014/main" id="{1854E0FB-9F73-A8E1-FD87-36232586DF2F}"/>
                </a:ext>
              </a:extLst>
            </p:cNvPr>
            <p:cNvCxnSpPr>
              <a:cxnSpLocks/>
              <a:stCxn id="13" idx="0"/>
            </p:cNvCxnSpPr>
            <p:nvPr/>
          </p:nvCxnSpPr>
          <p:spPr>
            <a:xfrm flipV="1">
              <a:off x="1692526" y="5085184"/>
              <a:ext cx="575218" cy="673334"/>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E371AF-2373-789A-AABA-46CC762DE7E9}"/>
                </a:ext>
              </a:extLst>
            </p:cNvPr>
            <p:cNvSpPr txBox="1"/>
            <p:nvPr/>
          </p:nvSpPr>
          <p:spPr>
            <a:xfrm>
              <a:off x="105003" y="5758518"/>
              <a:ext cx="3175045" cy="369332"/>
            </a:xfrm>
            <a:prstGeom prst="rect">
              <a:avLst/>
            </a:prstGeom>
            <a:solidFill>
              <a:schemeClr val="bg1">
                <a:lumMod val="85000"/>
              </a:schemeClr>
            </a:solidFill>
            <a:ln w="63500" cmpd="sng">
              <a:solidFill>
                <a:schemeClr val="bg1">
                  <a:alpha val="99000"/>
                </a:schemeClr>
              </a:solidFill>
              <a:extLst>
                <a:ext uri="{C807C97D-BFC1-408E-A445-0C87EB9F89A2}">
                  <ask:lineSketchStyleProps xmlns:ask="http://schemas.microsoft.com/office/drawing/2018/sketchyshapes" sd="1219033472">
                    <a:custGeom>
                      <a:avLst/>
                      <a:gdLst>
                        <a:gd name="connsiteX0" fmla="*/ 0 w 3600400"/>
                        <a:gd name="connsiteY0" fmla="*/ 0 h 369332"/>
                        <a:gd name="connsiteX1" fmla="*/ 672075 w 3600400"/>
                        <a:gd name="connsiteY1" fmla="*/ 0 h 369332"/>
                        <a:gd name="connsiteX2" fmla="*/ 1308145 w 3600400"/>
                        <a:gd name="connsiteY2" fmla="*/ 0 h 369332"/>
                        <a:gd name="connsiteX3" fmla="*/ 1944216 w 3600400"/>
                        <a:gd name="connsiteY3" fmla="*/ 0 h 369332"/>
                        <a:gd name="connsiteX4" fmla="*/ 2436271 w 3600400"/>
                        <a:gd name="connsiteY4" fmla="*/ 0 h 369332"/>
                        <a:gd name="connsiteX5" fmla="*/ 2964329 w 3600400"/>
                        <a:gd name="connsiteY5" fmla="*/ 0 h 369332"/>
                        <a:gd name="connsiteX6" fmla="*/ 3600400 w 3600400"/>
                        <a:gd name="connsiteY6" fmla="*/ 0 h 369332"/>
                        <a:gd name="connsiteX7" fmla="*/ 3600400 w 3600400"/>
                        <a:gd name="connsiteY7" fmla="*/ 369332 h 369332"/>
                        <a:gd name="connsiteX8" fmla="*/ 3000333 w 3600400"/>
                        <a:gd name="connsiteY8" fmla="*/ 369332 h 369332"/>
                        <a:gd name="connsiteX9" fmla="*/ 2508279 w 3600400"/>
                        <a:gd name="connsiteY9" fmla="*/ 369332 h 369332"/>
                        <a:gd name="connsiteX10" fmla="*/ 2016224 w 3600400"/>
                        <a:gd name="connsiteY10" fmla="*/ 369332 h 369332"/>
                        <a:gd name="connsiteX11" fmla="*/ 1380153 w 3600400"/>
                        <a:gd name="connsiteY11" fmla="*/ 369332 h 369332"/>
                        <a:gd name="connsiteX12" fmla="*/ 852095 w 3600400"/>
                        <a:gd name="connsiteY12" fmla="*/ 369332 h 369332"/>
                        <a:gd name="connsiteX13" fmla="*/ 0 w 3600400"/>
                        <a:gd name="connsiteY13" fmla="*/ 369332 h 369332"/>
                        <a:gd name="connsiteX14" fmla="*/ 0 w 3600400"/>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00400" h="369332" fill="none" extrusionOk="0">
                          <a:moveTo>
                            <a:pt x="0" y="0"/>
                          </a:moveTo>
                          <a:cubicBezTo>
                            <a:pt x="296813" y="18704"/>
                            <a:pt x="428068" y="-27957"/>
                            <a:pt x="672075" y="0"/>
                          </a:cubicBezTo>
                          <a:cubicBezTo>
                            <a:pt x="916083" y="27957"/>
                            <a:pt x="1073196" y="17098"/>
                            <a:pt x="1308145" y="0"/>
                          </a:cubicBezTo>
                          <a:cubicBezTo>
                            <a:pt x="1543094" y="-17098"/>
                            <a:pt x="1647372" y="-18460"/>
                            <a:pt x="1944216" y="0"/>
                          </a:cubicBezTo>
                          <a:cubicBezTo>
                            <a:pt x="2241060" y="18460"/>
                            <a:pt x="2196309" y="747"/>
                            <a:pt x="2436271" y="0"/>
                          </a:cubicBezTo>
                          <a:cubicBezTo>
                            <a:pt x="2676233" y="-747"/>
                            <a:pt x="2713418" y="18083"/>
                            <a:pt x="2964329" y="0"/>
                          </a:cubicBezTo>
                          <a:cubicBezTo>
                            <a:pt x="3215240" y="-18083"/>
                            <a:pt x="3415081" y="-15767"/>
                            <a:pt x="3600400" y="0"/>
                          </a:cubicBezTo>
                          <a:cubicBezTo>
                            <a:pt x="3586691" y="147089"/>
                            <a:pt x="3607195" y="212636"/>
                            <a:pt x="3600400" y="369332"/>
                          </a:cubicBezTo>
                          <a:cubicBezTo>
                            <a:pt x="3377182" y="378860"/>
                            <a:pt x="3203275" y="393513"/>
                            <a:pt x="3000333" y="369332"/>
                          </a:cubicBezTo>
                          <a:cubicBezTo>
                            <a:pt x="2797391" y="345151"/>
                            <a:pt x="2681736" y="364689"/>
                            <a:pt x="2508279" y="369332"/>
                          </a:cubicBezTo>
                          <a:cubicBezTo>
                            <a:pt x="2334822" y="373975"/>
                            <a:pt x="2255918" y="365020"/>
                            <a:pt x="2016224" y="369332"/>
                          </a:cubicBezTo>
                          <a:cubicBezTo>
                            <a:pt x="1776531" y="373644"/>
                            <a:pt x="1663255" y="397123"/>
                            <a:pt x="1380153" y="369332"/>
                          </a:cubicBezTo>
                          <a:cubicBezTo>
                            <a:pt x="1097051" y="341541"/>
                            <a:pt x="980154" y="372336"/>
                            <a:pt x="852095" y="369332"/>
                          </a:cubicBezTo>
                          <a:cubicBezTo>
                            <a:pt x="724036" y="366328"/>
                            <a:pt x="422294" y="382762"/>
                            <a:pt x="0" y="369332"/>
                          </a:cubicBezTo>
                          <a:cubicBezTo>
                            <a:pt x="13322" y="235166"/>
                            <a:pt x="828" y="80336"/>
                            <a:pt x="0" y="0"/>
                          </a:cubicBezTo>
                          <a:close/>
                        </a:path>
                        <a:path w="3600400" h="369332" stroke="0" extrusionOk="0">
                          <a:moveTo>
                            <a:pt x="0" y="0"/>
                          </a:moveTo>
                          <a:cubicBezTo>
                            <a:pt x="203135" y="-19390"/>
                            <a:pt x="378140" y="11846"/>
                            <a:pt x="564063" y="0"/>
                          </a:cubicBezTo>
                          <a:cubicBezTo>
                            <a:pt x="749986" y="-11846"/>
                            <a:pt x="889885" y="18728"/>
                            <a:pt x="1056117" y="0"/>
                          </a:cubicBezTo>
                          <a:cubicBezTo>
                            <a:pt x="1222349" y="-18728"/>
                            <a:pt x="1583566" y="7162"/>
                            <a:pt x="1728192" y="0"/>
                          </a:cubicBezTo>
                          <a:cubicBezTo>
                            <a:pt x="1872818" y="-7162"/>
                            <a:pt x="2031593" y="819"/>
                            <a:pt x="2292255" y="0"/>
                          </a:cubicBezTo>
                          <a:cubicBezTo>
                            <a:pt x="2552917" y="-819"/>
                            <a:pt x="2711520" y="-111"/>
                            <a:pt x="2856317" y="0"/>
                          </a:cubicBezTo>
                          <a:cubicBezTo>
                            <a:pt x="3001114" y="111"/>
                            <a:pt x="3405124" y="-2168"/>
                            <a:pt x="3600400" y="0"/>
                          </a:cubicBezTo>
                          <a:cubicBezTo>
                            <a:pt x="3603612" y="103222"/>
                            <a:pt x="3607865" y="284950"/>
                            <a:pt x="3600400" y="369332"/>
                          </a:cubicBezTo>
                          <a:cubicBezTo>
                            <a:pt x="3407431" y="380674"/>
                            <a:pt x="3218644" y="374875"/>
                            <a:pt x="3000333" y="369332"/>
                          </a:cubicBezTo>
                          <a:cubicBezTo>
                            <a:pt x="2782022" y="363789"/>
                            <a:pt x="2727034" y="374369"/>
                            <a:pt x="2508279" y="369332"/>
                          </a:cubicBezTo>
                          <a:cubicBezTo>
                            <a:pt x="2289524" y="364295"/>
                            <a:pt x="2150875" y="391894"/>
                            <a:pt x="1908212" y="369332"/>
                          </a:cubicBezTo>
                          <a:cubicBezTo>
                            <a:pt x="1665549" y="346770"/>
                            <a:pt x="1573289" y="380300"/>
                            <a:pt x="1308145" y="369332"/>
                          </a:cubicBezTo>
                          <a:cubicBezTo>
                            <a:pt x="1043001" y="358364"/>
                            <a:pt x="990248" y="351881"/>
                            <a:pt x="744083" y="369332"/>
                          </a:cubicBezTo>
                          <a:cubicBezTo>
                            <a:pt x="497918" y="386783"/>
                            <a:pt x="328506" y="394685"/>
                            <a:pt x="0" y="369332"/>
                          </a:cubicBezTo>
                          <a:cubicBezTo>
                            <a:pt x="-11719" y="274434"/>
                            <a:pt x="-5373" y="12446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dirty="0"/>
                <a:t>Electron-ion interaction</a:t>
              </a:r>
              <a:endParaRPr lang="en-GB" dirty="0"/>
            </a:p>
          </p:txBody>
        </p:sp>
      </p:grpSp>
      <p:grpSp>
        <p:nvGrpSpPr>
          <p:cNvPr id="23" name="Group 22">
            <a:extLst>
              <a:ext uri="{FF2B5EF4-FFF2-40B4-BE49-F238E27FC236}">
                <a16:creationId xmlns:a16="http://schemas.microsoft.com/office/drawing/2014/main" id="{DF008ED4-A147-6FA9-64BD-CA22254629DB}"/>
              </a:ext>
            </a:extLst>
          </p:cNvPr>
          <p:cNvGrpSpPr/>
          <p:nvPr/>
        </p:nvGrpSpPr>
        <p:grpSpPr>
          <a:xfrm>
            <a:off x="105003" y="1345259"/>
            <a:ext cx="3175045" cy="1700328"/>
            <a:chOff x="105003" y="1345259"/>
            <a:chExt cx="3175045" cy="1700328"/>
          </a:xfrm>
        </p:grpSpPr>
        <p:cxnSp>
          <p:nvCxnSpPr>
            <p:cNvPr id="15" name="Straight Arrow Connector 14">
              <a:extLst>
                <a:ext uri="{FF2B5EF4-FFF2-40B4-BE49-F238E27FC236}">
                  <a16:creationId xmlns:a16="http://schemas.microsoft.com/office/drawing/2014/main" id="{6A1845A6-4B70-F048-B7C0-BA3CA8971FA0}"/>
                </a:ext>
              </a:extLst>
            </p:cNvPr>
            <p:cNvCxnSpPr>
              <a:cxnSpLocks/>
              <a:stCxn id="16" idx="2"/>
            </p:cNvCxnSpPr>
            <p:nvPr/>
          </p:nvCxnSpPr>
          <p:spPr>
            <a:xfrm>
              <a:off x="1692526" y="1714591"/>
              <a:ext cx="215178" cy="1330996"/>
            </a:xfrm>
            <a:prstGeom prst="straightConnector1">
              <a:avLst/>
            </a:prstGeom>
            <a:ln w="28575">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4632A3-EF0B-808F-60F3-3E3FE1F3E753}"/>
                </a:ext>
              </a:extLst>
            </p:cNvPr>
            <p:cNvSpPr txBox="1"/>
            <p:nvPr/>
          </p:nvSpPr>
          <p:spPr>
            <a:xfrm>
              <a:off x="105003" y="1345259"/>
              <a:ext cx="3175045" cy="369332"/>
            </a:xfrm>
            <a:prstGeom prst="rect">
              <a:avLst/>
            </a:prstGeom>
            <a:solidFill>
              <a:schemeClr val="bg1">
                <a:lumMod val="85000"/>
              </a:schemeClr>
            </a:solidFill>
            <a:ln w="63500" cmpd="sng">
              <a:solidFill>
                <a:schemeClr val="bg1">
                  <a:alpha val="99000"/>
                </a:schemeClr>
              </a:solidFill>
              <a:extLst>
                <a:ext uri="{C807C97D-BFC1-408E-A445-0C87EB9F89A2}">
                  <ask:lineSketchStyleProps xmlns:ask="http://schemas.microsoft.com/office/drawing/2018/sketchyshapes" sd="1219033472">
                    <a:custGeom>
                      <a:avLst/>
                      <a:gdLst>
                        <a:gd name="connsiteX0" fmla="*/ 0 w 3600400"/>
                        <a:gd name="connsiteY0" fmla="*/ 0 h 369332"/>
                        <a:gd name="connsiteX1" fmla="*/ 672075 w 3600400"/>
                        <a:gd name="connsiteY1" fmla="*/ 0 h 369332"/>
                        <a:gd name="connsiteX2" fmla="*/ 1308145 w 3600400"/>
                        <a:gd name="connsiteY2" fmla="*/ 0 h 369332"/>
                        <a:gd name="connsiteX3" fmla="*/ 1944216 w 3600400"/>
                        <a:gd name="connsiteY3" fmla="*/ 0 h 369332"/>
                        <a:gd name="connsiteX4" fmla="*/ 2436271 w 3600400"/>
                        <a:gd name="connsiteY4" fmla="*/ 0 h 369332"/>
                        <a:gd name="connsiteX5" fmla="*/ 2964329 w 3600400"/>
                        <a:gd name="connsiteY5" fmla="*/ 0 h 369332"/>
                        <a:gd name="connsiteX6" fmla="*/ 3600400 w 3600400"/>
                        <a:gd name="connsiteY6" fmla="*/ 0 h 369332"/>
                        <a:gd name="connsiteX7" fmla="*/ 3600400 w 3600400"/>
                        <a:gd name="connsiteY7" fmla="*/ 369332 h 369332"/>
                        <a:gd name="connsiteX8" fmla="*/ 3000333 w 3600400"/>
                        <a:gd name="connsiteY8" fmla="*/ 369332 h 369332"/>
                        <a:gd name="connsiteX9" fmla="*/ 2508279 w 3600400"/>
                        <a:gd name="connsiteY9" fmla="*/ 369332 h 369332"/>
                        <a:gd name="connsiteX10" fmla="*/ 2016224 w 3600400"/>
                        <a:gd name="connsiteY10" fmla="*/ 369332 h 369332"/>
                        <a:gd name="connsiteX11" fmla="*/ 1380153 w 3600400"/>
                        <a:gd name="connsiteY11" fmla="*/ 369332 h 369332"/>
                        <a:gd name="connsiteX12" fmla="*/ 852095 w 3600400"/>
                        <a:gd name="connsiteY12" fmla="*/ 369332 h 369332"/>
                        <a:gd name="connsiteX13" fmla="*/ 0 w 3600400"/>
                        <a:gd name="connsiteY13" fmla="*/ 369332 h 369332"/>
                        <a:gd name="connsiteX14" fmla="*/ 0 w 3600400"/>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00400" h="369332" fill="none" extrusionOk="0">
                          <a:moveTo>
                            <a:pt x="0" y="0"/>
                          </a:moveTo>
                          <a:cubicBezTo>
                            <a:pt x="296813" y="18704"/>
                            <a:pt x="428068" y="-27957"/>
                            <a:pt x="672075" y="0"/>
                          </a:cubicBezTo>
                          <a:cubicBezTo>
                            <a:pt x="916083" y="27957"/>
                            <a:pt x="1073196" y="17098"/>
                            <a:pt x="1308145" y="0"/>
                          </a:cubicBezTo>
                          <a:cubicBezTo>
                            <a:pt x="1543094" y="-17098"/>
                            <a:pt x="1647372" y="-18460"/>
                            <a:pt x="1944216" y="0"/>
                          </a:cubicBezTo>
                          <a:cubicBezTo>
                            <a:pt x="2241060" y="18460"/>
                            <a:pt x="2196309" y="747"/>
                            <a:pt x="2436271" y="0"/>
                          </a:cubicBezTo>
                          <a:cubicBezTo>
                            <a:pt x="2676233" y="-747"/>
                            <a:pt x="2713418" y="18083"/>
                            <a:pt x="2964329" y="0"/>
                          </a:cubicBezTo>
                          <a:cubicBezTo>
                            <a:pt x="3215240" y="-18083"/>
                            <a:pt x="3415081" y="-15767"/>
                            <a:pt x="3600400" y="0"/>
                          </a:cubicBezTo>
                          <a:cubicBezTo>
                            <a:pt x="3586691" y="147089"/>
                            <a:pt x="3607195" y="212636"/>
                            <a:pt x="3600400" y="369332"/>
                          </a:cubicBezTo>
                          <a:cubicBezTo>
                            <a:pt x="3377182" y="378860"/>
                            <a:pt x="3203275" y="393513"/>
                            <a:pt x="3000333" y="369332"/>
                          </a:cubicBezTo>
                          <a:cubicBezTo>
                            <a:pt x="2797391" y="345151"/>
                            <a:pt x="2681736" y="364689"/>
                            <a:pt x="2508279" y="369332"/>
                          </a:cubicBezTo>
                          <a:cubicBezTo>
                            <a:pt x="2334822" y="373975"/>
                            <a:pt x="2255918" y="365020"/>
                            <a:pt x="2016224" y="369332"/>
                          </a:cubicBezTo>
                          <a:cubicBezTo>
                            <a:pt x="1776531" y="373644"/>
                            <a:pt x="1663255" y="397123"/>
                            <a:pt x="1380153" y="369332"/>
                          </a:cubicBezTo>
                          <a:cubicBezTo>
                            <a:pt x="1097051" y="341541"/>
                            <a:pt x="980154" y="372336"/>
                            <a:pt x="852095" y="369332"/>
                          </a:cubicBezTo>
                          <a:cubicBezTo>
                            <a:pt x="724036" y="366328"/>
                            <a:pt x="422294" y="382762"/>
                            <a:pt x="0" y="369332"/>
                          </a:cubicBezTo>
                          <a:cubicBezTo>
                            <a:pt x="13322" y="235166"/>
                            <a:pt x="828" y="80336"/>
                            <a:pt x="0" y="0"/>
                          </a:cubicBezTo>
                          <a:close/>
                        </a:path>
                        <a:path w="3600400" h="369332" stroke="0" extrusionOk="0">
                          <a:moveTo>
                            <a:pt x="0" y="0"/>
                          </a:moveTo>
                          <a:cubicBezTo>
                            <a:pt x="203135" y="-19390"/>
                            <a:pt x="378140" y="11846"/>
                            <a:pt x="564063" y="0"/>
                          </a:cubicBezTo>
                          <a:cubicBezTo>
                            <a:pt x="749986" y="-11846"/>
                            <a:pt x="889885" y="18728"/>
                            <a:pt x="1056117" y="0"/>
                          </a:cubicBezTo>
                          <a:cubicBezTo>
                            <a:pt x="1222349" y="-18728"/>
                            <a:pt x="1583566" y="7162"/>
                            <a:pt x="1728192" y="0"/>
                          </a:cubicBezTo>
                          <a:cubicBezTo>
                            <a:pt x="1872818" y="-7162"/>
                            <a:pt x="2031593" y="819"/>
                            <a:pt x="2292255" y="0"/>
                          </a:cubicBezTo>
                          <a:cubicBezTo>
                            <a:pt x="2552917" y="-819"/>
                            <a:pt x="2711520" y="-111"/>
                            <a:pt x="2856317" y="0"/>
                          </a:cubicBezTo>
                          <a:cubicBezTo>
                            <a:pt x="3001114" y="111"/>
                            <a:pt x="3405124" y="-2168"/>
                            <a:pt x="3600400" y="0"/>
                          </a:cubicBezTo>
                          <a:cubicBezTo>
                            <a:pt x="3603612" y="103222"/>
                            <a:pt x="3607865" y="284950"/>
                            <a:pt x="3600400" y="369332"/>
                          </a:cubicBezTo>
                          <a:cubicBezTo>
                            <a:pt x="3407431" y="380674"/>
                            <a:pt x="3218644" y="374875"/>
                            <a:pt x="3000333" y="369332"/>
                          </a:cubicBezTo>
                          <a:cubicBezTo>
                            <a:pt x="2782022" y="363789"/>
                            <a:pt x="2727034" y="374369"/>
                            <a:pt x="2508279" y="369332"/>
                          </a:cubicBezTo>
                          <a:cubicBezTo>
                            <a:pt x="2289524" y="364295"/>
                            <a:pt x="2150875" y="391894"/>
                            <a:pt x="1908212" y="369332"/>
                          </a:cubicBezTo>
                          <a:cubicBezTo>
                            <a:pt x="1665549" y="346770"/>
                            <a:pt x="1573289" y="380300"/>
                            <a:pt x="1308145" y="369332"/>
                          </a:cubicBezTo>
                          <a:cubicBezTo>
                            <a:pt x="1043001" y="358364"/>
                            <a:pt x="990248" y="351881"/>
                            <a:pt x="744083" y="369332"/>
                          </a:cubicBezTo>
                          <a:cubicBezTo>
                            <a:pt x="497918" y="386783"/>
                            <a:pt x="328506" y="394685"/>
                            <a:pt x="0" y="369332"/>
                          </a:cubicBezTo>
                          <a:cubicBezTo>
                            <a:pt x="-11719" y="274434"/>
                            <a:pt x="-5373" y="12446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dirty="0"/>
                <a:t>Plasma-solid interaction</a:t>
              </a:r>
              <a:endParaRPr lang="en-GB" dirty="0"/>
            </a:p>
          </p:txBody>
        </p:sp>
      </p:grpSp>
      <p:grpSp>
        <p:nvGrpSpPr>
          <p:cNvPr id="26" name="Group 25">
            <a:extLst>
              <a:ext uri="{FF2B5EF4-FFF2-40B4-BE49-F238E27FC236}">
                <a16:creationId xmlns:a16="http://schemas.microsoft.com/office/drawing/2014/main" id="{777F40A8-D2A2-AD55-1F98-AA80543B6C05}"/>
              </a:ext>
            </a:extLst>
          </p:cNvPr>
          <p:cNvGrpSpPr/>
          <p:nvPr/>
        </p:nvGrpSpPr>
        <p:grpSpPr>
          <a:xfrm>
            <a:off x="3714597" y="4725144"/>
            <a:ext cx="3175045" cy="1402706"/>
            <a:chOff x="3714597" y="4725144"/>
            <a:chExt cx="3175045" cy="1402706"/>
          </a:xfrm>
        </p:grpSpPr>
        <p:cxnSp>
          <p:nvCxnSpPr>
            <p:cNvPr id="18" name="Straight Arrow Connector 17">
              <a:extLst>
                <a:ext uri="{FF2B5EF4-FFF2-40B4-BE49-F238E27FC236}">
                  <a16:creationId xmlns:a16="http://schemas.microsoft.com/office/drawing/2014/main" id="{F3AE0DBA-6A66-1FE6-AACA-23B4177170C7}"/>
                </a:ext>
              </a:extLst>
            </p:cNvPr>
            <p:cNvCxnSpPr>
              <a:cxnSpLocks/>
              <a:stCxn id="19" idx="0"/>
            </p:cNvCxnSpPr>
            <p:nvPr/>
          </p:nvCxnSpPr>
          <p:spPr>
            <a:xfrm flipH="1" flipV="1">
              <a:off x="4932040" y="4725144"/>
              <a:ext cx="370080" cy="1033374"/>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6649AD0-C08F-9446-025C-0C15C4297D3B}"/>
                </a:ext>
              </a:extLst>
            </p:cNvPr>
            <p:cNvSpPr txBox="1"/>
            <p:nvPr/>
          </p:nvSpPr>
          <p:spPr>
            <a:xfrm>
              <a:off x="3714597" y="5758518"/>
              <a:ext cx="3175045" cy="369332"/>
            </a:xfrm>
            <a:prstGeom prst="rect">
              <a:avLst/>
            </a:prstGeom>
            <a:solidFill>
              <a:schemeClr val="bg1">
                <a:lumMod val="85000"/>
              </a:schemeClr>
            </a:solidFill>
            <a:ln w="63500" cmpd="sng">
              <a:solidFill>
                <a:schemeClr val="bg1">
                  <a:alpha val="99000"/>
                </a:schemeClr>
              </a:solidFill>
              <a:extLst>
                <a:ext uri="{C807C97D-BFC1-408E-A445-0C87EB9F89A2}">
                  <ask:lineSketchStyleProps xmlns:ask="http://schemas.microsoft.com/office/drawing/2018/sketchyshapes" sd="1219033472">
                    <a:custGeom>
                      <a:avLst/>
                      <a:gdLst>
                        <a:gd name="connsiteX0" fmla="*/ 0 w 3600400"/>
                        <a:gd name="connsiteY0" fmla="*/ 0 h 369332"/>
                        <a:gd name="connsiteX1" fmla="*/ 672075 w 3600400"/>
                        <a:gd name="connsiteY1" fmla="*/ 0 h 369332"/>
                        <a:gd name="connsiteX2" fmla="*/ 1308145 w 3600400"/>
                        <a:gd name="connsiteY2" fmla="*/ 0 h 369332"/>
                        <a:gd name="connsiteX3" fmla="*/ 1944216 w 3600400"/>
                        <a:gd name="connsiteY3" fmla="*/ 0 h 369332"/>
                        <a:gd name="connsiteX4" fmla="*/ 2436271 w 3600400"/>
                        <a:gd name="connsiteY4" fmla="*/ 0 h 369332"/>
                        <a:gd name="connsiteX5" fmla="*/ 2964329 w 3600400"/>
                        <a:gd name="connsiteY5" fmla="*/ 0 h 369332"/>
                        <a:gd name="connsiteX6" fmla="*/ 3600400 w 3600400"/>
                        <a:gd name="connsiteY6" fmla="*/ 0 h 369332"/>
                        <a:gd name="connsiteX7" fmla="*/ 3600400 w 3600400"/>
                        <a:gd name="connsiteY7" fmla="*/ 369332 h 369332"/>
                        <a:gd name="connsiteX8" fmla="*/ 3000333 w 3600400"/>
                        <a:gd name="connsiteY8" fmla="*/ 369332 h 369332"/>
                        <a:gd name="connsiteX9" fmla="*/ 2508279 w 3600400"/>
                        <a:gd name="connsiteY9" fmla="*/ 369332 h 369332"/>
                        <a:gd name="connsiteX10" fmla="*/ 2016224 w 3600400"/>
                        <a:gd name="connsiteY10" fmla="*/ 369332 h 369332"/>
                        <a:gd name="connsiteX11" fmla="*/ 1380153 w 3600400"/>
                        <a:gd name="connsiteY11" fmla="*/ 369332 h 369332"/>
                        <a:gd name="connsiteX12" fmla="*/ 852095 w 3600400"/>
                        <a:gd name="connsiteY12" fmla="*/ 369332 h 369332"/>
                        <a:gd name="connsiteX13" fmla="*/ 0 w 3600400"/>
                        <a:gd name="connsiteY13" fmla="*/ 369332 h 369332"/>
                        <a:gd name="connsiteX14" fmla="*/ 0 w 3600400"/>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00400" h="369332" fill="none" extrusionOk="0">
                          <a:moveTo>
                            <a:pt x="0" y="0"/>
                          </a:moveTo>
                          <a:cubicBezTo>
                            <a:pt x="296813" y="18704"/>
                            <a:pt x="428068" y="-27957"/>
                            <a:pt x="672075" y="0"/>
                          </a:cubicBezTo>
                          <a:cubicBezTo>
                            <a:pt x="916083" y="27957"/>
                            <a:pt x="1073196" y="17098"/>
                            <a:pt x="1308145" y="0"/>
                          </a:cubicBezTo>
                          <a:cubicBezTo>
                            <a:pt x="1543094" y="-17098"/>
                            <a:pt x="1647372" y="-18460"/>
                            <a:pt x="1944216" y="0"/>
                          </a:cubicBezTo>
                          <a:cubicBezTo>
                            <a:pt x="2241060" y="18460"/>
                            <a:pt x="2196309" y="747"/>
                            <a:pt x="2436271" y="0"/>
                          </a:cubicBezTo>
                          <a:cubicBezTo>
                            <a:pt x="2676233" y="-747"/>
                            <a:pt x="2713418" y="18083"/>
                            <a:pt x="2964329" y="0"/>
                          </a:cubicBezTo>
                          <a:cubicBezTo>
                            <a:pt x="3215240" y="-18083"/>
                            <a:pt x="3415081" y="-15767"/>
                            <a:pt x="3600400" y="0"/>
                          </a:cubicBezTo>
                          <a:cubicBezTo>
                            <a:pt x="3586691" y="147089"/>
                            <a:pt x="3607195" y="212636"/>
                            <a:pt x="3600400" y="369332"/>
                          </a:cubicBezTo>
                          <a:cubicBezTo>
                            <a:pt x="3377182" y="378860"/>
                            <a:pt x="3203275" y="393513"/>
                            <a:pt x="3000333" y="369332"/>
                          </a:cubicBezTo>
                          <a:cubicBezTo>
                            <a:pt x="2797391" y="345151"/>
                            <a:pt x="2681736" y="364689"/>
                            <a:pt x="2508279" y="369332"/>
                          </a:cubicBezTo>
                          <a:cubicBezTo>
                            <a:pt x="2334822" y="373975"/>
                            <a:pt x="2255918" y="365020"/>
                            <a:pt x="2016224" y="369332"/>
                          </a:cubicBezTo>
                          <a:cubicBezTo>
                            <a:pt x="1776531" y="373644"/>
                            <a:pt x="1663255" y="397123"/>
                            <a:pt x="1380153" y="369332"/>
                          </a:cubicBezTo>
                          <a:cubicBezTo>
                            <a:pt x="1097051" y="341541"/>
                            <a:pt x="980154" y="372336"/>
                            <a:pt x="852095" y="369332"/>
                          </a:cubicBezTo>
                          <a:cubicBezTo>
                            <a:pt x="724036" y="366328"/>
                            <a:pt x="422294" y="382762"/>
                            <a:pt x="0" y="369332"/>
                          </a:cubicBezTo>
                          <a:cubicBezTo>
                            <a:pt x="13322" y="235166"/>
                            <a:pt x="828" y="80336"/>
                            <a:pt x="0" y="0"/>
                          </a:cubicBezTo>
                          <a:close/>
                        </a:path>
                        <a:path w="3600400" h="369332" stroke="0" extrusionOk="0">
                          <a:moveTo>
                            <a:pt x="0" y="0"/>
                          </a:moveTo>
                          <a:cubicBezTo>
                            <a:pt x="203135" y="-19390"/>
                            <a:pt x="378140" y="11846"/>
                            <a:pt x="564063" y="0"/>
                          </a:cubicBezTo>
                          <a:cubicBezTo>
                            <a:pt x="749986" y="-11846"/>
                            <a:pt x="889885" y="18728"/>
                            <a:pt x="1056117" y="0"/>
                          </a:cubicBezTo>
                          <a:cubicBezTo>
                            <a:pt x="1222349" y="-18728"/>
                            <a:pt x="1583566" y="7162"/>
                            <a:pt x="1728192" y="0"/>
                          </a:cubicBezTo>
                          <a:cubicBezTo>
                            <a:pt x="1872818" y="-7162"/>
                            <a:pt x="2031593" y="819"/>
                            <a:pt x="2292255" y="0"/>
                          </a:cubicBezTo>
                          <a:cubicBezTo>
                            <a:pt x="2552917" y="-819"/>
                            <a:pt x="2711520" y="-111"/>
                            <a:pt x="2856317" y="0"/>
                          </a:cubicBezTo>
                          <a:cubicBezTo>
                            <a:pt x="3001114" y="111"/>
                            <a:pt x="3405124" y="-2168"/>
                            <a:pt x="3600400" y="0"/>
                          </a:cubicBezTo>
                          <a:cubicBezTo>
                            <a:pt x="3603612" y="103222"/>
                            <a:pt x="3607865" y="284950"/>
                            <a:pt x="3600400" y="369332"/>
                          </a:cubicBezTo>
                          <a:cubicBezTo>
                            <a:pt x="3407431" y="380674"/>
                            <a:pt x="3218644" y="374875"/>
                            <a:pt x="3000333" y="369332"/>
                          </a:cubicBezTo>
                          <a:cubicBezTo>
                            <a:pt x="2782022" y="363789"/>
                            <a:pt x="2727034" y="374369"/>
                            <a:pt x="2508279" y="369332"/>
                          </a:cubicBezTo>
                          <a:cubicBezTo>
                            <a:pt x="2289524" y="364295"/>
                            <a:pt x="2150875" y="391894"/>
                            <a:pt x="1908212" y="369332"/>
                          </a:cubicBezTo>
                          <a:cubicBezTo>
                            <a:pt x="1665549" y="346770"/>
                            <a:pt x="1573289" y="380300"/>
                            <a:pt x="1308145" y="369332"/>
                          </a:cubicBezTo>
                          <a:cubicBezTo>
                            <a:pt x="1043001" y="358364"/>
                            <a:pt x="990248" y="351881"/>
                            <a:pt x="744083" y="369332"/>
                          </a:cubicBezTo>
                          <a:cubicBezTo>
                            <a:pt x="497918" y="386783"/>
                            <a:pt x="328506" y="394685"/>
                            <a:pt x="0" y="369332"/>
                          </a:cubicBezTo>
                          <a:cubicBezTo>
                            <a:pt x="-11719" y="274434"/>
                            <a:pt x="-5373" y="12446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dirty="0"/>
                <a:t>Plasma-vacuum interaction</a:t>
              </a:r>
              <a:endParaRPr lang="en-GB" dirty="0"/>
            </a:p>
          </p:txBody>
        </p:sp>
      </p:grpSp>
    </p:spTree>
    <p:extLst>
      <p:ext uri="{BB962C8B-B14F-4D97-AF65-F5344CB8AC3E}">
        <p14:creationId xmlns:p14="http://schemas.microsoft.com/office/powerpoint/2010/main" val="366423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FD58-7550-1D52-DED3-11213D9A9D63}"/>
              </a:ext>
            </a:extLst>
          </p:cNvPr>
          <p:cNvSpPr>
            <a:spLocks noGrp="1"/>
          </p:cNvSpPr>
          <p:nvPr>
            <p:ph type="title"/>
          </p:nvPr>
        </p:nvSpPr>
        <p:spPr/>
        <p:txBody>
          <a:bodyPr/>
          <a:lstStyle/>
          <a:p>
            <a:r>
              <a:rPr lang="en-US" dirty="0"/>
              <a:t>Material interactions without multiphysics</a:t>
            </a:r>
            <a:endParaRPr lang="en-GB" dirty="0"/>
          </a:p>
        </p:txBody>
      </p:sp>
      <p:sp>
        <p:nvSpPr>
          <p:cNvPr id="3" name="Content Placeholder 2">
            <a:extLst>
              <a:ext uri="{FF2B5EF4-FFF2-40B4-BE49-F238E27FC236}">
                <a16:creationId xmlns:a16="http://schemas.microsoft.com/office/drawing/2014/main" id="{58B62775-BE8C-2C33-0CDF-9AB78CD86F23}"/>
              </a:ext>
            </a:extLst>
          </p:cNvPr>
          <p:cNvSpPr>
            <a:spLocks noGrp="1"/>
          </p:cNvSpPr>
          <p:nvPr>
            <p:ph idx="1"/>
          </p:nvPr>
        </p:nvSpPr>
        <p:spPr>
          <a:xfrm>
            <a:off x="384175" y="1708150"/>
            <a:ext cx="3899793" cy="4067175"/>
          </a:xfrm>
        </p:spPr>
        <p:txBody>
          <a:bodyPr/>
          <a:lstStyle/>
          <a:p>
            <a:r>
              <a:rPr lang="en-US" sz="1800" dirty="0"/>
              <a:t>Sometimes we have a material interface but don’t need multiphysics methods</a:t>
            </a:r>
          </a:p>
          <a:p>
            <a:r>
              <a:rPr lang="en-GB" sz="1800" dirty="0"/>
              <a:t>The cut cell methods we have covered are a clear example of this</a:t>
            </a:r>
          </a:p>
        </p:txBody>
      </p:sp>
      <p:pic>
        <p:nvPicPr>
          <p:cNvPr id="5" name="Picture 4" descr="A car with a wireframe and lines&#10;&#10;Description automatically generated with medium confidence">
            <a:extLst>
              <a:ext uri="{FF2B5EF4-FFF2-40B4-BE49-F238E27FC236}">
                <a16:creationId xmlns:a16="http://schemas.microsoft.com/office/drawing/2014/main" id="{4F0D6860-B13A-4052-1A9B-C2EF9FAD6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151" y="1412776"/>
            <a:ext cx="3816757" cy="2551131"/>
          </a:xfrm>
          <a:prstGeom prst="rect">
            <a:avLst/>
          </a:prstGeom>
        </p:spPr>
      </p:pic>
      <p:pic>
        <p:nvPicPr>
          <p:cNvPr id="7" name="Picture 6">
            <a:extLst>
              <a:ext uri="{FF2B5EF4-FFF2-40B4-BE49-F238E27FC236}">
                <a16:creationId xmlns:a16="http://schemas.microsoft.com/office/drawing/2014/main" id="{6CA559B7-F3B2-4668-CB7F-A218C6EA00FD}"/>
              </a:ext>
            </a:extLst>
          </p:cNvPr>
          <p:cNvPicPr>
            <a:picLocks noChangeAspect="1"/>
          </p:cNvPicPr>
          <p:nvPr/>
        </p:nvPicPr>
        <p:blipFill>
          <a:blip r:embed="rId3"/>
          <a:stretch>
            <a:fillRect/>
          </a:stretch>
        </p:blipFill>
        <p:spPr>
          <a:xfrm>
            <a:off x="827584" y="3463652"/>
            <a:ext cx="3096344" cy="2612669"/>
          </a:xfrm>
          <a:prstGeom prst="rect">
            <a:avLst/>
          </a:prstGeom>
        </p:spPr>
      </p:pic>
      <p:sp>
        <p:nvSpPr>
          <p:cNvPr id="8" name="Content Placeholder 2">
            <a:extLst>
              <a:ext uri="{FF2B5EF4-FFF2-40B4-BE49-F238E27FC236}">
                <a16:creationId xmlns:a16="http://schemas.microsoft.com/office/drawing/2014/main" id="{684C5514-7AE2-757C-C901-77F4E2D7DBF9}"/>
              </a:ext>
            </a:extLst>
          </p:cNvPr>
          <p:cNvSpPr txBox="1">
            <a:spLocks/>
          </p:cNvSpPr>
          <p:nvPr/>
        </p:nvSpPr>
        <p:spPr bwMode="auto">
          <a:xfrm>
            <a:off x="4572000" y="4293096"/>
            <a:ext cx="389979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US" sz="1800" kern="0" dirty="0"/>
              <a:t>In our lightning model, we have the transition from gas to plasma</a:t>
            </a:r>
          </a:p>
          <a:p>
            <a:r>
              <a:rPr lang="en-US" sz="1800" kern="0" dirty="0"/>
              <a:t>Whilst technically multiphysics, our </a:t>
            </a:r>
            <a:r>
              <a:rPr lang="en-US" sz="1800" kern="0" dirty="0" err="1"/>
              <a:t>EoS</a:t>
            </a:r>
            <a:r>
              <a:rPr lang="en-US" sz="1800" kern="0" dirty="0"/>
              <a:t> means we don’t need to model the interactions that take place </a:t>
            </a:r>
            <a:endParaRPr lang="en-GB" sz="1800" kern="0" dirty="0"/>
          </a:p>
        </p:txBody>
      </p:sp>
    </p:spTree>
    <p:extLst>
      <p:ext uri="{BB962C8B-B14F-4D97-AF65-F5344CB8AC3E}">
        <p14:creationId xmlns:p14="http://schemas.microsoft.com/office/powerpoint/2010/main" val="175669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BEC-DB1F-5EC4-CD97-F94C4C075B3C}"/>
              </a:ext>
            </a:extLst>
          </p:cNvPr>
          <p:cNvSpPr>
            <a:spLocks noGrp="1"/>
          </p:cNvSpPr>
          <p:nvPr>
            <p:ph type="title"/>
          </p:nvPr>
        </p:nvSpPr>
        <p:spPr/>
        <p:txBody>
          <a:bodyPr/>
          <a:lstStyle/>
          <a:p>
            <a:r>
              <a:rPr lang="en-US" dirty="0"/>
              <a:t>Multiphysics and two-way interaction</a:t>
            </a:r>
            <a:endParaRPr lang="en-GB" dirty="0"/>
          </a:p>
        </p:txBody>
      </p:sp>
      <p:pic>
        <p:nvPicPr>
          <p:cNvPr id="5" name="Content Placeholder 4" descr="A blue circles on a black background&#10;&#10;Description automatically generated">
            <a:extLst>
              <a:ext uri="{FF2B5EF4-FFF2-40B4-BE49-F238E27FC236}">
                <a16:creationId xmlns:a16="http://schemas.microsoft.com/office/drawing/2014/main" id="{3A223846-B0B4-F382-DA3D-AB61AC7D63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2764144"/>
            <a:ext cx="5310834" cy="2924260"/>
          </a:xfrm>
        </p:spPr>
      </p:pic>
      <p:sp>
        <p:nvSpPr>
          <p:cNvPr id="6" name="TextBox 5">
            <a:extLst>
              <a:ext uri="{FF2B5EF4-FFF2-40B4-BE49-F238E27FC236}">
                <a16:creationId xmlns:a16="http://schemas.microsoft.com/office/drawing/2014/main" id="{31FA4260-BEBD-0E5B-2602-E2F4C19E4DF3}"/>
              </a:ext>
            </a:extLst>
          </p:cNvPr>
          <p:cNvSpPr txBox="1"/>
          <p:nvPr/>
        </p:nvSpPr>
        <p:spPr>
          <a:xfrm>
            <a:off x="251520" y="1478672"/>
            <a:ext cx="8508305" cy="646331"/>
          </a:xfrm>
          <a:prstGeom prst="rect">
            <a:avLst/>
          </a:prstGeom>
          <a:noFill/>
        </p:spPr>
        <p:txBody>
          <a:bodyPr wrap="square" rtlCol="0">
            <a:spAutoFit/>
          </a:bodyPr>
          <a:lstStyle/>
          <a:p>
            <a:pPr marL="285750" indent="-285750">
              <a:buFont typeface="Arial" panose="020B0604020202020204" pitchFamily="34" charset="0"/>
              <a:buChar char="•"/>
            </a:pPr>
            <a:r>
              <a:rPr lang="en-US" dirty="0"/>
              <a:t>When droplets impact surfaces at high speed, the jet forms much later than theoretical models suggest</a:t>
            </a:r>
            <a:endParaRPr lang="en-GB" dirty="0"/>
          </a:p>
        </p:txBody>
      </p:sp>
      <p:sp>
        <p:nvSpPr>
          <p:cNvPr id="7" name="TextBox 6">
            <a:extLst>
              <a:ext uri="{FF2B5EF4-FFF2-40B4-BE49-F238E27FC236}">
                <a16:creationId xmlns:a16="http://schemas.microsoft.com/office/drawing/2014/main" id="{96E9A25E-4D38-E0CE-AFB2-A5646246F78D}"/>
              </a:ext>
            </a:extLst>
          </p:cNvPr>
          <p:cNvSpPr txBox="1"/>
          <p:nvPr/>
        </p:nvSpPr>
        <p:spPr>
          <a:xfrm>
            <a:off x="357932" y="2253789"/>
            <a:ext cx="3744416" cy="646331"/>
          </a:xfrm>
          <a:prstGeom prst="rect">
            <a:avLst/>
          </a:prstGeom>
          <a:solidFill>
            <a:schemeClr val="bg1"/>
          </a:solidFill>
        </p:spPr>
        <p:txBody>
          <a:bodyPr wrap="square" rtlCol="0">
            <a:spAutoFit/>
          </a:bodyPr>
          <a:lstStyle/>
          <a:p>
            <a:pPr marL="342900" indent="-342900">
              <a:buFont typeface="+mj-lt"/>
              <a:buAutoNum type="arabicPeriod"/>
            </a:pPr>
            <a:r>
              <a:rPr lang="en-US" dirty="0"/>
              <a:t>The droplet impact sends shockwaves through the metal</a:t>
            </a:r>
            <a:endParaRPr lang="en-GB" dirty="0"/>
          </a:p>
        </p:txBody>
      </p:sp>
      <p:sp>
        <p:nvSpPr>
          <p:cNvPr id="8" name="TextBox 7">
            <a:extLst>
              <a:ext uri="{FF2B5EF4-FFF2-40B4-BE49-F238E27FC236}">
                <a16:creationId xmlns:a16="http://schemas.microsoft.com/office/drawing/2014/main" id="{9C1D68FF-6381-990A-EBAC-E2CFBA98C700}"/>
              </a:ext>
            </a:extLst>
          </p:cNvPr>
          <p:cNvSpPr txBox="1"/>
          <p:nvPr/>
        </p:nvSpPr>
        <p:spPr>
          <a:xfrm>
            <a:off x="357932" y="5365239"/>
            <a:ext cx="4214068" cy="646331"/>
          </a:xfrm>
          <a:prstGeom prst="rect">
            <a:avLst/>
          </a:prstGeom>
          <a:solidFill>
            <a:schemeClr val="bg1"/>
          </a:solidFill>
        </p:spPr>
        <p:txBody>
          <a:bodyPr wrap="square" rtlCol="0">
            <a:spAutoFit/>
          </a:bodyPr>
          <a:lstStyle/>
          <a:p>
            <a:pPr marL="342900" indent="-342900">
              <a:buFont typeface="+mj-lt"/>
              <a:buAutoNum type="arabicPeriod" startAt="3"/>
            </a:pPr>
            <a:r>
              <a:rPr lang="en-US" dirty="0"/>
              <a:t>This alters the state of what theoretically is “ambient conditions”</a:t>
            </a:r>
            <a:endParaRPr lang="en-GB" dirty="0"/>
          </a:p>
        </p:txBody>
      </p:sp>
      <p:sp>
        <p:nvSpPr>
          <p:cNvPr id="9" name="TextBox 8">
            <a:extLst>
              <a:ext uri="{FF2B5EF4-FFF2-40B4-BE49-F238E27FC236}">
                <a16:creationId xmlns:a16="http://schemas.microsoft.com/office/drawing/2014/main" id="{1514B423-58BE-35E7-8FB5-D3D66BE67C64}"/>
              </a:ext>
            </a:extLst>
          </p:cNvPr>
          <p:cNvSpPr txBox="1"/>
          <p:nvPr/>
        </p:nvSpPr>
        <p:spPr>
          <a:xfrm>
            <a:off x="4572744" y="2259519"/>
            <a:ext cx="4333331" cy="646331"/>
          </a:xfrm>
          <a:prstGeom prst="rect">
            <a:avLst/>
          </a:prstGeom>
          <a:solidFill>
            <a:schemeClr val="bg1"/>
          </a:solidFill>
        </p:spPr>
        <p:txBody>
          <a:bodyPr wrap="square" rtlCol="0">
            <a:spAutoFit/>
          </a:bodyPr>
          <a:lstStyle/>
          <a:p>
            <a:pPr marL="342900" indent="-342900">
              <a:buFont typeface="+mj-lt"/>
              <a:buAutoNum type="arabicPeriod" startAt="2"/>
            </a:pPr>
            <a:r>
              <a:rPr lang="en-US" dirty="0"/>
              <a:t>The waves in the metal move faster than waves in the water and air</a:t>
            </a:r>
            <a:endParaRPr lang="en-GB" dirty="0"/>
          </a:p>
        </p:txBody>
      </p:sp>
      <p:sp>
        <p:nvSpPr>
          <p:cNvPr id="10" name="TextBox 9">
            <a:extLst>
              <a:ext uri="{FF2B5EF4-FFF2-40B4-BE49-F238E27FC236}">
                <a16:creationId xmlns:a16="http://schemas.microsoft.com/office/drawing/2014/main" id="{8A429180-2417-4F9B-26C7-F3E5C3A96028}"/>
              </a:ext>
            </a:extLst>
          </p:cNvPr>
          <p:cNvSpPr txBox="1"/>
          <p:nvPr/>
        </p:nvSpPr>
        <p:spPr>
          <a:xfrm>
            <a:off x="4788024" y="5391517"/>
            <a:ext cx="4214068" cy="646331"/>
          </a:xfrm>
          <a:prstGeom prst="rect">
            <a:avLst/>
          </a:prstGeom>
          <a:solidFill>
            <a:schemeClr val="bg1"/>
          </a:solidFill>
        </p:spPr>
        <p:txBody>
          <a:bodyPr wrap="square" rtlCol="0">
            <a:spAutoFit/>
          </a:bodyPr>
          <a:lstStyle/>
          <a:p>
            <a:pPr marL="342900" indent="-342900">
              <a:buFont typeface="+mj-lt"/>
              <a:buAutoNum type="arabicPeriod" startAt="4"/>
            </a:pPr>
            <a:r>
              <a:rPr lang="en-US" dirty="0"/>
              <a:t>As a result, the jet happens later, and damage to metal increases</a:t>
            </a:r>
            <a:endParaRPr lang="en-GB" dirty="0"/>
          </a:p>
        </p:txBody>
      </p:sp>
    </p:spTree>
    <p:extLst>
      <p:ext uri="{BB962C8B-B14F-4D97-AF65-F5344CB8AC3E}">
        <p14:creationId xmlns:p14="http://schemas.microsoft.com/office/powerpoint/2010/main" val="11325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theme/theme1.xml><?xml version="1.0" encoding="utf-8"?>
<a:theme xmlns:a="http://schemas.openxmlformats.org/drawingml/2006/main" name="blank">
  <a:themeElements>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clrMap bg1="lt1" tx1="dk1" bg2="lt2" tx2="dk2" accent1="accent1" accent2="accent2" accent3="accent3" accent4="accent4" accent5="accent5" accent6="accent6" hlink="hlink" folHlink="folHlink"/>
    </a:extraClrScheme>
    <a:extraClrScheme>
      <a:clrScheme name="blank 2">
        <a:dk1>
          <a:srgbClr val="003E72"/>
        </a:dk1>
        <a:lt1>
          <a:srgbClr val="FFFFFF"/>
        </a:lt1>
        <a:dk2>
          <a:srgbClr val="FFFFFF"/>
        </a:dk2>
        <a:lt2>
          <a:srgbClr val="83AFB4"/>
        </a:lt2>
        <a:accent1>
          <a:srgbClr val="6AADE4"/>
        </a:accent1>
        <a:accent2>
          <a:srgbClr val="EFBD47"/>
        </a:accent2>
        <a:accent3>
          <a:srgbClr val="FFFFFF"/>
        </a:accent3>
        <a:accent4>
          <a:srgbClr val="003460"/>
        </a:accent4>
        <a:accent5>
          <a:srgbClr val="B9D3EF"/>
        </a:accent5>
        <a:accent6>
          <a:srgbClr val="D9AB3F"/>
        </a:accent6>
        <a:hlink>
          <a:srgbClr val="A8B400"/>
        </a:hlink>
        <a:folHlink>
          <a:srgbClr val="6A4061"/>
        </a:folHlink>
      </a:clrScheme>
      <a:clrMap bg1="lt1" tx1="dk1" bg2="lt2" tx2="dk2" accent1="accent1" accent2="accent2" accent3="accent3" accent4="accent4" accent5="accent5" accent6="accent6" hlink="hlink" folHlink="folHlink"/>
    </a:extraClrScheme>
    <a:extraClrScheme>
      <a:clrScheme name="blank 3">
        <a:dk1>
          <a:srgbClr val="003E72"/>
        </a:dk1>
        <a:lt1>
          <a:srgbClr val="FFFFFF"/>
        </a:lt1>
        <a:dk2>
          <a:srgbClr val="FFFFFF"/>
        </a:dk2>
        <a:lt2>
          <a:srgbClr val="156570"/>
        </a:lt2>
        <a:accent1>
          <a:srgbClr val="003E72"/>
        </a:accent1>
        <a:accent2>
          <a:srgbClr val="C84E00"/>
        </a:accent2>
        <a:accent3>
          <a:srgbClr val="FFFFFF"/>
        </a:accent3>
        <a:accent4>
          <a:srgbClr val="003460"/>
        </a:accent4>
        <a:accent5>
          <a:srgbClr val="AAAFBC"/>
        </a:accent5>
        <a:accent6>
          <a:srgbClr val="B54600"/>
        </a:accent6>
        <a:hlink>
          <a:srgbClr val="435125"/>
        </a:hlink>
        <a:folHlink>
          <a:srgbClr val="412D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3281</Words>
  <Application>Microsoft Office PowerPoint</Application>
  <PresentationFormat>On-screen Show (4:3)</PresentationFormat>
  <Paragraphs>336</Paragraphs>
  <Slides>51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51</vt:i4>
      </vt:variant>
    </vt:vector>
  </HeadingPairs>
  <TitlesOfParts>
    <vt:vector size="53" baseType="lpstr">
      <vt:lpstr>Arial</vt:lpstr>
      <vt:lpstr>blank</vt:lpstr>
      <vt:lpstr>Multiphysics Modelling for Four States of Matter</vt:lpstr>
      <vt:lpstr>Outline</vt:lpstr>
      <vt:lpstr>Multiphysics Modelling for Four States of Matter</vt:lpstr>
      <vt:lpstr>Multiphysics Modelling for Four States of Matter</vt:lpstr>
      <vt:lpstr>Outline</vt:lpstr>
      <vt:lpstr>What do we mean by multiphysics?</vt:lpstr>
      <vt:lpstr>Multiphysics examples</vt:lpstr>
      <vt:lpstr>Material interactions without multiphysics</vt:lpstr>
      <vt:lpstr>Multiphysics and two-way interaction</vt:lpstr>
      <vt:lpstr>Multiphysics and two-way interaction</vt:lpstr>
      <vt:lpstr>Outline</vt:lpstr>
      <vt:lpstr>Numerical multiphysics simulations</vt:lpstr>
      <vt:lpstr>Techniques to model multiple materials</vt:lpstr>
      <vt:lpstr>Techniques to model multiple materials</vt:lpstr>
      <vt:lpstr>Techniques to model multiple materials</vt:lpstr>
      <vt:lpstr>Techniques to model multiple materials</vt:lpstr>
      <vt:lpstr>Techniques to model multiple materials</vt:lpstr>
      <vt:lpstr>Techniques to model multiple materials</vt:lpstr>
      <vt:lpstr>Outline</vt:lpstr>
      <vt:lpstr>What are the challenges of multiphysics modelling</vt:lpstr>
      <vt:lpstr>Why are these challenges to model?</vt:lpstr>
      <vt:lpstr>Why are these challenges to model?</vt:lpstr>
      <vt:lpstr>Why is this the equation for a material interface?</vt:lpstr>
      <vt:lpstr>Testing this approach</vt:lpstr>
      <vt:lpstr>The expected result</vt:lpstr>
      <vt:lpstr>After a very short time…</vt:lpstr>
      <vt:lpstr>After a very short time…</vt:lpstr>
      <vt:lpstr>After a very short time…</vt:lpstr>
      <vt:lpstr>Why does this approach fail?</vt:lpstr>
      <vt:lpstr>Why does this approach fail?</vt:lpstr>
      <vt:lpstr>Why does this approach fail?</vt:lpstr>
      <vt:lpstr>Why does this approach fail?</vt:lpstr>
      <vt:lpstr>Why does this approach fail?</vt:lpstr>
      <vt:lpstr>Why does this approach fail?</vt:lpstr>
      <vt:lpstr>Thermodynamic inconsistency</vt:lpstr>
      <vt:lpstr>Outline</vt:lpstr>
      <vt:lpstr>Dealing with multiple materials</vt:lpstr>
      <vt:lpstr>Material interactions</vt:lpstr>
      <vt:lpstr>Multiphysics methods</vt:lpstr>
      <vt:lpstr>Diffuse interface methods</vt:lpstr>
      <vt:lpstr>Diffuse interface methods</vt:lpstr>
      <vt:lpstr>An example diffuse interface formulation</vt:lpstr>
      <vt:lpstr>Advantages of diffuse interfaces</vt:lpstr>
      <vt:lpstr>Disadvantages of diffuse interfaces</vt:lpstr>
      <vt:lpstr>Sharp interface methods</vt:lpstr>
      <vt:lpstr>Sharp interface methods</vt:lpstr>
      <vt:lpstr>An example sharp interface formulation</vt:lpstr>
      <vt:lpstr>Advantages of sharp interfaces</vt:lpstr>
      <vt:lpstr>Disadvantages of sharp interfaces</vt:lpstr>
      <vt:lpstr>What method is best?</vt:lpstr>
      <vt:lpstr>What else is there</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Stephen Millmore</cp:lastModifiedBy>
  <cp:revision>40</cp:revision>
  <cp:lastPrinted>1601-01-01T00:00:00Z</cp:lastPrinted>
  <dcterms:created xsi:type="dcterms:W3CDTF">2008-03-27T10:29:55Z</dcterms:created>
  <dcterms:modified xsi:type="dcterms:W3CDTF">2023-10-24T12:21:50Z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